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24384000" cy="13716000"/>
  <p:notesSz cx="6858000" cy="9144000"/>
  <p:embeddedFontLst>
    <p:embeddedFont>
      <p:font typeface="Exo 2" panose="020B0604020202020204" charset="0"/>
      <p:regular r:id="rId43"/>
      <p:bold r:id="rId44"/>
      <p:italic r:id="rId45"/>
      <p:boldItalic r:id="rId46"/>
    </p:embeddedFont>
    <p:embeddedFont>
      <p:font typeface="Exo 2 Black" panose="020B0604020202020204" charset="0"/>
      <p:bold r:id="rId47"/>
      <p:italic r:id="rId48"/>
      <p:boldItalic r:id="rId49"/>
    </p:embeddedFont>
    <p:embeddedFont>
      <p:font typeface="Exo 2 Extra Bold" panose="020B0604020202020204" charset="0"/>
      <p:bold r:id="rId50"/>
      <p:italic r:id="rId51"/>
      <p:boldItalic r:id="rId52"/>
    </p:embeddedFont>
    <p:embeddedFont>
      <p:font typeface="Exo 2 Light" panose="020B0604020202020204" charset="0"/>
      <p:regular r:id="rId53"/>
      <p:italic r:id="rId54"/>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1pPr>
    <a:lvl2pPr marL="0" marR="0" indent="2286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2pPr>
    <a:lvl3pPr marL="0" marR="0" indent="4572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3pPr>
    <a:lvl4pPr marL="0" marR="0" indent="6858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4pPr>
    <a:lvl5pPr marL="0" marR="0" indent="9144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5pPr>
    <a:lvl6pPr marL="0" marR="0" indent="11430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6pPr>
    <a:lvl7pPr marL="0" marR="0" indent="13716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7pPr>
    <a:lvl8pPr marL="0" marR="0" indent="16002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8pPr>
    <a:lvl9pPr marL="0" marR="0" indent="18288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Exo 2"/>
          <a:ea typeface="Exo 2"/>
          <a:cs typeface="Exo 2"/>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Exo 2"/>
          <a:ea typeface="Exo 2"/>
          <a:cs typeface="Exo 2"/>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Exo 2"/>
          <a:ea typeface="Exo 2"/>
          <a:cs typeface="Exo 2"/>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Exo 2"/>
          <a:ea typeface="Exo 2"/>
          <a:cs typeface="Exo 2"/>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Exo 2"/>
          <a:ea typeface="Exo 2"/>
          <a:cs typeface="Exo 2"/>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Exo 2"/>
          <a:ea typeface="Exo 2"/>
          <a:cs typeface="Exo 2"/>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Exo 2"/>
          <a:ea typeface="Exo 2"/>
          <a:cs typeface="Exo 2"/>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Exo 2"/>
          <a:ea typeface="Exo 2"/>
          <a:cs typeface="Exo 2"/>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Exo 2"/>
          <a:ea typeface="Exo 2"/>
          <a:cs typeface="Exo 2"/>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Exo 2"/>
          <a:ea typeface="Exo 2"/>
          <a:cs typeface="Exo 2"/>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Exo 2"/>
          <a:ea typeface="Exo 2"/>
          <a:cs typeface="Exo 2"/>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Exo 2"/>
          <a:ea typeface="Exo 2"/>
          <a:cs typeface="Exo 2"/>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Exo 2"/>
          <a:ea typeface="Exo 2"/>
          <a:cs typeface="Exo 2"/>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Exo 2"/>
          <a:ea typeface="Exo 2"/>
          <a:cs typeface="Exo 2"/>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Exo 2"/>
          <a:ea typeface="Exo 2"/>
          <a:cs typeface="Exo 2"/>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Exo 2"/>
          <a:ea typeface="Exo 2"/>
          <a:cs typeface="Exo 2"/>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Exo 2"/>
          <a:ea typeface="Exo 2"/>
          <a:cs typeface="Exo 2"/>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Exo 2"/>
          <a:ea typeface="Exo 2"/>
          <a:cs typeface="Exo 2"/>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Exo 2"/>
          <a:ea typeface="Exo 2"/>
          <a:cs typeface="Exo 2"/>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Exo 2"/>
          <a:ea typeface="Exo 2"/>
          <a:cs typeface="Exo 2"/>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Exo 2"/>
          <a:ea typeface="Exo 2"/>
          <a:cs typeface="Exo 2"/>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Exo 2"/>
          <a:ea typeface="Exo 2"/>
          <a:cs typeface="Exo 2"/>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Exo 2"/>
          <a:ea typeface="Exo 2"/>
          <a:cs typeface="Exo 2"/>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Exo 2"/>
          <a:ea typeface="Exo 2"/>
          <a:cs typeface="Exo 2"/>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44" d="100"/>
          <a:sy n="44" d="100"/>
        </p:scale>
        <p:origin x="1906"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5920880744836696"/>
          <c:y val="8.8090100000000005E-2"/>
          <c:w val="0.83579117021871041"/>
          <c:h val="0.86006300000000002"/>
        </c:manualLayout>
      </c:layout>
      <c:barChart>
        <c:barDir val="bar"/>
        <c:grouping val="stacked"/>
        <c:varyColors val="0"/>
        <c:ser>
          <c:idx val="0"/>
          <c:order val="0"/>
          <c:tx>
            <c:strRef>
              <c:f>Sheet1!$A$2</c:f>
              <c:strCache>
                <c:ptCount val="1"/>
                <c:pt idx="0">
                  <c:v>Even though we are in challenging times, we should continue to assess how well students are learning using statewide tests so that we can compare results to previous years and schools can identify areas students may be falling behind or need support.</c:v>
                </c:pt>
              </c:strCache>
            </c:strRef>
          </c:tx>
          <c:spPr>
            <a:solidFill>
              <a:srgbClr val="B56577"/>
            </a:solidFill>
            <a:ln w="12700" cap="flat">
              <a:noFill/>
              <a:miter lim="400000"/>
            </a:ln>
            <a:effectLst/>
          </c:spPr>
          <c:invertIfNegative val="0"/>
          <c:dLbls>
            <c:numFmt formatCode="#,##0%" sourceLinked="0"/>
            <c:spPr>
              <a:noFill/>
              <a:ln>
                <a:noFill/>
              </a:ln>
              <a:effectLst/>
            </c:spPr>
            <c:txPr>
              <a:bodyPr/>
              <a:lstStyle/>
              <a:p>
                <a:pPr>
                  <a:defRPr sz="3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All Parents</c:v>
                </c:pt>
                <c:pt idx="2">
                  <c:v>White</c:v>
                </c:pt>
                <c:pt idx="3">
                  <c:v>Black</c:v>
                </c:pt>
                <c:pt idx="4">
                  <c:v>Hispanic</c:v>
                </c:pt>
                <c:pt idx="5">
                  <c:v>Asian/Other</c:v>
                </c:pt>
              </c:strCache>
            </c:strRef>
          </c:cat>
          <c:val>
            <c:numRef>
              <c:f>Sheet1!$B$2:$G$2</c:f>
              <c:numCache>
                <c:formatCode>General</c:formatCode>
                <c:ptCount val="6"/>
                <c:pt idx="0">
                  <c:v>0.51</c:v>
                </c:pt>
                <c:pt idx="2">
                  <c:v>0.47</c:v>
                </c:pt>
                <c:pt idx="3">
                  <c:v>0.57999999999999996</c:v>
                </c:pt>
                <c:pt idx="4">
                  <c:v>0.54</c:v>
                </c:pt>
                <c:pt idx="5">
                  <c:v>0.51</c:v>
                </c:pt>
              </c:numCache>
            </c:numRef>
          </c:val>
          <c:extLst>
            <c:ext xmlns:c16="http://schemas.microsoft.com/office/drawing/2014/chart" uri="{C3380CC4-5D6E-409C-BE32-E72D297353CC}">
              <c16:uniqueId val="{00000000-44FB-4E43-B8F6-6EEF15124B23}"/>
            </c:ext>
          </c:extLst>
        </c:ser>
        <c:ser>
          <c:idx val="1"/>
          <c:order val="1"/>
          <c:tx>
            <c:strRef>
              <c:f>Sheet1!$A$3</c:f>
              <c:strCache>
                <c:ptCount val="1"/>
                <c:pt idx="0">
                  <c:v>Unsure</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3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All Parents</c:v>
                </c:pt>
                <c:pt idx="2">
                  <c:v>White</c:v>
                </c:pt>
                <c:pt idx="3">
                  <c:v>Black</c:v>
                </c:pt>
                <c:pt idx="4">
                  <c:v>Hispanic</c:v>
                </c:pt>
                <c:pt idx="5">
                  <c:v>Asian/Other</c:v>
                </c:pt>
              </c:strCache>
            </c:strRef>
          </c:cat>
          <c:val>
            <c:numRef>
              <c:f>Sheet1!$B$3:$G$3</c:f>
              <c:numCache>
                <c:formatCode>General</c:formatCode>
                <c:ptCount val="6"/>
                <c:pt idx="0">
                  <c:v>0.08</c:v>
                </c:pt>
                <c:pt idx="2">
                  <c:v>0.09</c:v>
                </c:pt>
                <c:pt idx="3">
                  <c:v>0.01</c:v>
                </c:pt>
                <c:pt idx="4">
                  <c:v>0.09</c:v>
                </c:pt>
                <c:pt idx="5">
                  <c:v>0.05</c:v>
                </c:pt>
              </c:numCache>
            </c:numRef>
          </c:val>
          <c:extLst>
            <c:ext xmlns:c16="http://schemas.microsoft.com/office/drawing/2014/chart" uri="{C3380CC4-5D6E-409C-BE32-E72D297353CC}">
              <c16:uniqueId val="{00000001-44FB-4E43-B8F6-6EEF15124B23}"/>
            </c:ext>
          </c:extLst>
        </c:ser>
        <c:ser>
          <c:idx val="2"/>
          <c:order val="2"/>
          <c:tx>
            <c:strRef>
              <c:f>Sheet1!$A$4</c:f>
              <c:strCache>
                <c:ptCount val="1"/>
                <c:pt idx="0">
                  <c:v>Since we are in challenging times, we should take a break from statewide testing this year so that teachers and students have one less thing to worry about.</c:v>
                </c:pt>
              </c:strCache>
            </c:strRef>
          </c:tx>
          <c:spPr>
            <a:solidFill>
              <a:srgbClr val="25497C"/>
            </a:solidFill>
            <a:ln w="12700" cap="flat">
              <a:noFill/>
              <a:miter lim="400000"/>
            </a:ln>
            <a:effectLst/>
          </c:spPr>
          <c:invertIfNegative val="0"/>
          <c:dLbls>
            <c:numFmt formatCode="#,##0%" sourceLinked="0"/>
            <c:spPr>
              <a:noFill/>
              <a:ln>
                <a:noFill/>
              </a:ln>
              <a:effectLst/>
            </c:spPr>
            <c:txPr>
              <a:bodyPr/>
              <a:lstStyle/>
              <a:p>
                <a:pPr>
                  <a:defRPr sz="3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All Parents</c:v>
                </c:pt>
                <c:pt idx="2">
                  <c:v>White</c:v>
                </c:pt>
                <c:pt idx="3">
                  <c:v>Black</c:v>
                </c:pt>
                <c:pt idx="4">
                  <c:v>Hispanic</c:v>
                </c:pt>
                <c:pt idx="5">
                  <c:v>Asian/Other</c:v>
                </c:pt>
              </c:strCache>
            </c:strRef>
          </c:cat>
          <c:val>
            <c:numRef>
              <c:f>Sheet1!$B$4:$G$4</c:f>
              <c:numCache>
                <c:formatCode>General</c:formatCode>
                <c:ptCount val="6"/>
                <c:pt idx="0">
                  <c:v>0.42</c:v>
                </c:pt>
                <c:pt idx="2">
                  <c:v>0.44</c:v>
                </c:pt>
                <c:pt idx="3">
                  <c:v>0.41</c:v>
                </c:pt>
                <c:pt idx="4">
                  <c:v>0.37</c:v>
                </c:pt>
                <c:pt idx="5">
                  <c:v>0.43</c:v>
                </c:pt>
              </c:numCache>
            </c:numRef>
          </c:val>
          <c:extLst>
            <c:ext xmlns:c16="http://schemas.microsoft.com/office/drawing/2014/chart" uri="{C3380CC4-5D6E-409C-BE32-E72D297353CC}">
              <c16:uniqueId val="{00000002-44FB-4E43-B8F6-6EEF15124B23}"/>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1"/>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
        <c:minorUnit val="0.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5226281273953768"/>
          <c:y val="8.4139500000000006E-2"/>
          <c:w val="0.84273716492753969"/>
          <c:h val="0.86577800000000005"/>
        </c:manualLayout>
      </c:layout>
      <c:barChart>
        <c:barDir val="bar"/>
        <c:grouping val="stacked"/>
        <c:varyColors val="0"/>
        <c:ser>
          <c:idx val="0"/>
          <c:order val="0"/>
          <c:tx>
            <c:strRef>
              <c:f>Sheet1!$A$2</c:f>
              <c:strCache>
                <c:ptCount val="1"/>
                <c:pt idx="0">
                  <c:v>In disciplinary situations, schools should rely less on school police officers and move toward providing social... </c:v>
                </c:pt>
              </c:strCache>
            </c:strRef>
          </c:tx>
          <c:spPr>
            <a:solidFill>
              <a:srgbClr val="B56577"/>
            </a:solidFill>
            <a:ln w="12700" cap="flat">
              <a:noFill/>
              <a:miter lim="400000"/>
            </a:ln>
            <a:effectLst/>
          </c:spPr>
          <c:invertIfNegative val="0"/>
          <c:dLbls>
            <c:numFmt formatCode="#,##0%" sourceLinked="0"/>
            <c:spPr>
              <a:noFill/>
              <a:ln>
                <a:noFill/>
              </a:ln>
              <a:effectLst/>
            </c:spPr>
            <c:txPr>
              <a:bodyPr/>
              <a:lstStyle/>
              <a:p>
                <a:pPr>
                  <a:defRPr sz="3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All Parents</c:v>
                </c:pt>
                <c:pt idx="2">
                  <c:v>White</c:v>
                </c:pt>
                <c:pt idx="3">
                  <c:v>Black</c:v>
                </c:pt>
                <c:pt idx="4">
                  <c:v>Hispanic</c:v>
                </c:pt>
                <c:pt idx="5">
                  <c:v>Asian/Other</c:v>
                </c:pt>
              </c:strCache>
            </c:strRef>
          </c:cat>
          <c:val>
            <c:numRef>
              <c:f>Sheet1!$B$2:$G$2</c:f>
              <c:numCache>
                <c:formatCode>General</c:formatCode>
                <c:ptCount val="6"/>
                <c:pt idx="0">
                  <c:v>0.59</c:v>
                </c:pt>
                <c:pt idx="2">
                  <c:v>0.56000000000000005</c:v>
                </c:pt>
                <c:pt idx="3">
                  <c:v>0.75</c:v>
                </c:pt>
                <c:pt idx="4">
                  <c:v>0.55000000000000004</c:v>
                </c:pt>
                <c:pt idx="5">
                  <c:v>0.69</c:v>
                </c:pt>
              </c:numCache>
            </c:numRef>
          </c:val>
          <c:extLst>
            <c:ext xmlns:c16="http://schemas.microsoft.com/office/drawing/2014/chart" uri="{C3380CC4-5D6E-409C-BE32-E72D297353CC}">
              <c16:uniqueId val="{00000000-613C-8649-97A8-B1EBCD111E28}"/>
            </c:ext>
          </c:extLst>
        </c:ser>
        <c:ser>
          <c:idx val="1"/>
          <c:order val="1"/>
          <c:tx>
            <c:strRef>
              <c:f>Sheet1!$A$3</c:f>
              <c:strCache>
                <c:ptCount val="1"/>
                <c:pt idx="0">
                  <c:v>Unsure </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3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All Parents</c:v>
                </c:pt>
                <c:pt idx="2">
                  <c:v>White</c:v>
                </c:pt>
                <c:pt idx="3">
                  <c:v>Black</c:v>
                </c:pt>
                <c:pt idx="4">
                  <c:v>Hispanic</c:v>
                </c:pt>
                <c:pt idx="5">
                  <c:v>Asian/Other</c:v>
                </c:pt>
              </c:strCache>
            </c:strRef>
          </c:cat>
          <c:val>
            <c:numRef>
              <c:f>Sheet1!$B$3:$G$3</c:f>
              <c:numCache>
                <c:formatCode>General</c:formatCode>
                <c:ptCount val="6"/>
                <c:pt idx="0">
                  <c:v>0.1</c:v>
                </c:pt>
                <c:pt idx="2">
                  <c:v>0.12</c:v>
                </c:pt>
                <c:pt idx="3">
                  <c:v>0.04</c:v>
                </c:pt>
                <c:pt idx="4">
                  <c:v>0.1</c:v>
                </c:pt>
                <c:pt idx="5">
                  <c:v>7.0000000000000007E-2</c:v>
                </c:pt>
              </c:numCache>
            </c:numRef>
          </c:val>
          <c:extLst>
            <c:ext xmlns:c16="http://schemas.microsoft.com/office/drawing/2014/chart" uri="{C3380CC4-5D6E-409C-BE32-E72D297353CC}">
              <c16:uniqueId val="{00000001-613C-8649-97A8-B1EBCD111E28}"/>
            </c:ext>
          </c:extLst>
        </c:ser>
        <c:ser>
          <c:idx val="2"/>
          <c:order val="2"/>
          <c:tx>
            <c:strRef>
              <c:f>Sheet1!$A$4</c:f>
              <c:strCache>
                <c:ptCount val="1"/>
                <c:pt idx="0">
                  <c:v>In disciplinary situations, schools should continue to rely on school police officers in the way they do now </c:v>
                </c:pt>
              </c:strCache>
            </c:strRef>
          </c:tx>
          <c:spPr>
            <a:solidFill>
              <a:srgbClr val="25497C"/>
            </a:solidFill>
            <a:ln w="12700" cap="flat">
              <a:noFill/>
              <a:miter lim="400000"/>
            </a:ln>
            <a:effectLst/>
          </c:spPr>
          <c:invertIfNegative val="0"/>
          <c:dLbls>
            <c:numFmt formatCode="#,##0%" sourceLinked="0"/>
            <c:spPr>
              <a:noFill/>
              <a:ln>
                <a:noFill/>
              </a:ln>
              <a:effectLst/>
            </c:spPr>
            <c:txPr>
              <a:bodyPr/>
              <a:lstStyle/>
              <a:p>
                <a:pPr>
                  <a:defRPr sz="3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All Parents</c:v>
                </c:pt>
                <c:pt idx="2">
                  <c:v>White</c:v>
                </c:pt>
                <c:pt idx="3">
                  <c:v>Black</c:v>
                </c:pt>
                <c:pt idx="4">
                  <c:v>Hispanic</c:v>
                </c:pt>
                <c:pt idx="5">
                  <c:v>Asian/Other</c:v>
                </c:pt>
              </c:strCache>
            </c:strRef>
          </c:cat>
          <c:val>
            <c:numRef>
              <c:f>Sheet1!$B$4:$G$4</c:f>
              <c:numCache>
                <c:formatCode>General</c:formatCode>
                <c:ptCount val="6"/>
                <c:pt idx="0">
                  <c:v>0.31</c:v>
                </c:pt>
                <c:pt idx="2">
                  <c:v>0.32</c:v>
                </c:pt>
                <c:pt idx="3">
                  <c:v>0.21</c:v>
                </c:pt>
                <c:pt idx="4">
                  <c:v>0.35</c:v>
                </c:pt>
                <c:pt idx="5">
                  <c:v>0.24</c:v>
                </c:pt>
              </c:numCache>
            </c:numRef>
          </c:val>
          <c:extLst>
            <c:ext xmlns:c16="http://schemas.microsoft.com/office/drawing/2014/chart" uri="{C3380CC4-5D6E-409C-BE32-E72D297353CC}">
              <c16:uniqueId val="{00000002-613C-8649-97A8-B1EBCD111E28}"/>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1"/>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
        <c:minorUnit val="0.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2721145399390371"/>
          <c:y val="8.7787599999999993E-2"/>
          <c:w val="0.86778851861118789"/>
          <c:h val="0.86050099999999996"/>
        </c:manualLayout>
      </c:layout>
      <c:barChart>
        <c:barDir val="bar"/>
        <c:grouping val="stacked"/>
        <c:varyColors val="0"/>
        <c:ser>
          <c:idx val="0"/>
          <c:order val="0"/>
          <c:tx>
            <c:strRef>
              <c:f>Sheet1!$A$2</c:f>
              <c:strCache>
                <c:ptCount val="1"/>
                <c:pt idx="0">
                  <c:v>Providing access to consistent, high-quality remote or online learning for public school students this school year</c:v>
                </c:pt>
              </c:strCache>
            </c:strRef>
          </c:tx>
          <c:spPr>
            <a:solidFill>
              <a:srgbClr val="317D87"/>
            </a:solidFill>
            <a:ln w="12700" cap="flat">
              <a:noFill/>
              <a:miter lim="400000"/>
            </a:ln>
            <a:effectLst/>
          </c:spPr>
          <c:invertIfNegative val="0"/>
          <c:dLbls>
            <c:numFmt formatCode="#,##0%" sourceLinked="0"/>
            <c:spPr>
              <a:noFill/>
              <a:ln>
                <a:noFill/>
              </a:ln>
              <a:effectLst/>
            </c:spPr>
            <c:txPr>
              <a:bodyPr/>
              <a:lstStyle/>
              <a:p>
                <a:pPr>
                  <a:defRPr sz="444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Sep. 2020</c:v>
                </c:pt>
                <c:pt idx="1">
                  <c:v>Oct. 2020</c:v>
                </c:pt>
              </c:strCache>
            </c:strRef>
          </c:cat>
          <c:val>
            <c:numRef>
              <c:f>Sheet1!$B$2:$C$2</c:f>
              <c:numCache>
                <c:formatCode>General</c:formatCode>
                <c:ptCount val="2"/>
                <c:pt idx="0">
                  <c:v>0.54</c:v>
                </c:pt>
                <c:pt idx="1">
                  <c:v>0.59</c:v>
                </c:pt>
              </c:numCache>
            </c:numRef>
          </c:val>
          <c:extLst>
            <c:ext xmlns:c16="http://schemas.microsoft.com/office/drawing/2014/chart" uri="{C3380CC4-5D6E-409C-BE32-E72D297353CC}">
              <c16:uniqueId val="{00000000-2E54-D948-9C4B-AC2174ED5D89}"/>
            </c:ext>
          </c:extLst>
        </c:ser>
        <c:ser>
          <c:idx val="1"/>
          <c:order val="1"/>
          <c:tx>
            <c:strRef>
              <c:f>Sheet1!$A$3</c:f>
              <c:strCache>
                <c:ptCount val="1"/>
                <c:pt idx="0">
                  <c:v>Unsure</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444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Sep. 2020</c:v>
                </c:pt>
                <c:pt idx="1">
                  <c:v>Oct. 2020</c:v>
                </c:pt>
              </c:strCache>
            </c:strRef>
          </c:cat>
          <c:val>
            <c:numRef>
              <c:f>Sheet1!$B$3:$C$3</c:f>
              <c:numCache>
                <c:formatCode>General</c:formatCode>
                <c:ptCount val="2"/>
                <c:pt idx="0">
                  <c:v>0.09</c:v>
                </c:pt>
                <c:pt idx="1">
                  <c:v>0.06</c:v>
                </c:pt>
              </c:numCache>
            </c:numRef>
          </c:val>
          <c:extLst>
            <c:ext xmlns:c16="http://schemas.microsoft.com/office/drawing/2014/chart" uri="{C3380CC4-5D6E-409C-BE32-E72D297353CC}">
              <c16:uniqueId val="{00000001-2E54-D948-9C4B-AC2174ED5D89}"/>
            </c:ext>
          </c:extLst>
        </c:ser>
        <c:ser>
          <c:idx val="2"/>
          <c:order val="2"/>
          <c:tx>
            <c:strRef>
              <c:f>Sheet1!$A$4</c:f>
              <c:strCache>
                <c:ptCount val="1"/>
                <c:pt idx="0">
                  <c:v>Trying to get public school students back into the classroom this school year and implementing health and safety measures</c:v>
                </c:pt>
              </c:strCache>
            </c:strRef>
          </c:tx>
          <c:spPr>
            <a:solidFill>
              <a:srgbClr val="F1815E"/>
            </a:solidFill>
            <a:ln w="12700" cap="flat">
              <a:noFill/>
              <a:miter lim="400000"/>
            </a:ln>
            <a:effectLst/>
          </c:spPr>
          <c:invertIfNegative val="0"/>
          <c:dLbls>
            <c:numFmt formatCode="#,##0%" sourceLinked="0"/>
            <c:spPr>
              <a:noFill/>
              <a:ln>
                <a:noFill/>
              </a:ln>
              <a:effectLst/>
            </c:spPr>
            <c:txPr>
              <a:bodyPr/>
              <a:lstStyle/>
              <a:p>
                <a:pPr>
                  <a:defRPr sz="444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Sep. 2020</c:v>
                </c:pt>
                <c:pt idx="1">
                  <c:v>Oct. 2020</c:v>
                </c:pt>
              </c:strCache>
            </c:strRef>
          </c:cat>
          <c:val>
            <c:numRef>
              <c:f>Sheet1!$B$4:$C$4</c:f>
              <c:numCache>
                <c:formatCode>General</c:formatCode>
                <c:ptCount val="2"/>
                <c:pt idx="0">
                  <c:v>0.37</c:v>
                </c:pt>
                <c:pt idx="1">
                  <c:v>0.35</c:v>
                </c:pt>
              </c:numCache>
            </c:numRef>
          </c:val>
          <c:extLst>
            <c:ext xmlns:c16="http://schemas.microsoft.com/office/drawing/2014/chart" uri="{C3380CC4-5D6E-409C-BE32-E72D297353CC}">
              <c16:uniqueId val="{00000002-2E54-D948-9C4B-AC2174ED5D89}"/>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1"/>
        </c:scaling>
        <c:delete val="1"/>
        <c:axPos val="t"/>
        <c:numFmt formatCode="General" sourceLinked="0"/>
        <c:majorTickMark val="out"/>
        <c:minorTickMark val="none"/>
        <c:tickLblPos val="nextTo"/>
        <c:crossAx val="2094734552"/>
        <c:crosses val="autoZero"/>
        <c:crossBetween val="between"/>
        <c:majorUnit val="0.25"/>
        <c:minorUnit val="0.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044813507573468"/>
          <c:y val="7.4249300000000004E-2"/>
          <c:w val="0.79051864060093258"/>
          <c:h val="0.88008600000000003"/>
        </c:manualLayout>
      </c:layout>
      <c:barChart>
        <c:barDir val="bar"/>
        <c:grouping val="stacked"/>
        <c:varyColors val="0"/>
        <c:ser>
          <c:idx val="0"/>
          <c:order val="0"/>
          <c:tx>
            <c:strRef>
              <c:f>Sheet1!$A$2</c:f>
              <c:strCache>
                <c:ptCount val="1"/>
                <c:pt idx="0">
                  <c:v>Schools should continue providing the online or remote learning options for students that they are offering now</c:v>
                </c:pt>
              </c:strCache>
            </c:strRef>
          </c:tx>
          <c:spPr>
            <a:solidFill>
              <a:srgbClr val="859F76"/>
            </a:solidFill>
            <a:ln w="12700" cap="flat">
              <a:noFill/>
              <a:miter lim="400000"/>
            </a:ln>
            <a:effectLst/>
          </c:spPr>
          <c:invertIfNegative val="0"/>
          <c:dLbls>
            <c:numFmt formatCode="#,##0%" sourceLinked="0"/>
            <c:spPr>
              <a:noFill/>
              <a:ln>
                <a:noFill/>
              </a:ln>
              <a:effectLst/>
            </c:spPr>
            <c:txPr>
              <a:bodyPr/>
              <a:lstStyle/>
              <a:p>
                <a:pPr>
                  <a:defRPr sz="3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All parents</c:v>
                </c:pt>
                <c:pt idx="2">
                  <c:v>In-Person</c:v>
                </c:pt>
                <c:pt idx="3">
                  <c:v>Remotely/Online</c:v>
                </c:pt>
              </c:strCache>
            </c:strRef>
          </c:cat>
          <c:val>
            <c:numRef>
              <c:f>Sheet1!$B$2:$E$2</c:f>
              <c:numCache>
                <c:formatCode>General</c:formatCode>
                <c:ptCount val="4"/>
                <c:pt idx="0">
                  <c:v>0.57999999999999996</c:v>
                </c:pt>
                <c:pt idx="2">
                  <c:v>0.49</c:v>
                </c:pt>
                <c:pt idx="3">
                  <c:v>0.62</c:v>
                </c:pt>
              </c:numCache>
            </c:numRef>
          </c:val>
          <c:extLst>
            <c:ext xmlns:c16="http://schemas.microsoft.com/office/drawing/2014/chart" uri="{C3380CC4-5D6E-409C-BE32-E72D297353CC}">
              <c16:uniqueId val="{00000000-36A2-C141-A26D-B3B4EC2A4639}"/>
            </c:ext>
          </c:extLst>
        </c:ser>
        <c:ser>
          <c:idx val="1"/>
          <c:order val="1"/>
          <c:tx>
            <c:strRef>
              <c:f>Sheet1!$A$3</c:f>
              <c:strCache>
                <c:ptCount val="1"/>
                <c:pt idx="0">
                  <c:v>Unsure</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3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All parents</c:v>
                </c:pt>
                <c:pt idx="2">
                  <c:v>In-Person</c:v>
                </c:pt>
                <c:pt idx="3">
                  <c:v>Remotely/Online</c:v>
                </c:pt>
              </c:strCache>
            </c:strRef>
          </c:cat>
          <c:val>
            <c:numRef>
              <c:f>Sheet1!$B$3:$E$3</c:f>
              <c:numCache>
                <c:formatCode>General</c:formatCode>
                <c:ptCount val="4"/>
                <c:pt idx="0">
                  <c:v>0.06</c:v>
                </c:pt>
                <c:pt idx="2">
                  <c:v>0.05</c:v>
                </c:pt>
                <c:pt idx="3">
                  <c:v>0.05</c:v>
                </c:pt>
              </c:numCache>
            </c:numRef>
          </c:val>
          <c:extLst>
            <c:ext xmlns:c16="http://schemas.microsoft.com/office/drawing/2014/chart" uri="{C3380CC4-5D6E-409C-BE32-E72D297353CC}">
              <c16:uniqueId val="{00000001-36A2-C141-A26D-B3B4EC2A4639}"/>
            </c:ext>
          </c:extLst>
        </c:ser>
        <c:ser>
          <c:idx val="2"/>
          <c:order val="2"/>
          <c:tx>
            <c:strRef>
              <c:f>Sheet1!$A$4</c:f>
              <c:strCache>
                <c:ptCount val="1"/>
                <c:pt idx="0">
                  <c:v>Schools should go back to having all students attend school in-person</c:v>
                </c:pt>
              </c:strCache>
            </c:strRef>
          </c:tx>
          <c:spPr>
            <a:solidFill>
              <a:srgbClr val="6686B3"/>
            </a:solidFill>
            <a:ln w="12700" cap="flat">
              <a:noFill/>
              <a:miter lim="400000"/>
            </a:ln>
            <a:effectLst/>
          </c:spPr>
          <c:invertIfNegative val="0"/>
          <c:dLbls>
            <c:numFmt formatCode="#,##0%" sourceLinked="0"/>
            <c:spPr>
              <a:noFill/>
              <a:ln>
                <a:noFill/>
              </a:ln>
              <a:effectLst/>
            </c:spPr>
            <c:txPr>
              <a:bodyPr/>
              <a:lstStyle/>
              <a:p>
                <a:pPr>
                  <a:defRPr sz="3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All parents</c:v>
                </c:pt>
                <c:pt idx="2">
                  <c:v>In-Person</c:v>
                </c:pt>
                <c:pt idx="3">
                  <c:v>Remotely/Online</c:v>
                </c:pt>
              </c:strCache>
            </c:strRef>
          </c:cat>
          <c:val>
            <c:numRef>
              <c:f>Sheet1!$B$4:$E$4</c:f>
              <c:numCache>
                <c:formatCode>General</c:formatCode>
                <c:ptCount val="4"/>
                <c:pt idx="0">
                  <c:v>0.37</c:v>
                </c:pt>
                <c:pt idx="2">
                  <c:v>0.46</c:v>
                </c:pt>
                <c:pt idx="3">
                  <c:v>0.33</c:v>
                </c:pt>
              </c:numCache>
            </c:numRef>
          </c:val>
          <c:extLst>
            <c:ext xmlns:c16="http://schemas.microsoft.com/office/drawing/2014/chart" uri="{C3380CC4-5D6E-409C-BE32-E72D297353CC}">
              <c16:uniqueId val="{00000002-36A2-C141-A26D-B3B4EC2A4639}"/>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1"/>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
        <c:minorUnit val="0.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2838476437872737"/>
          <c:y val="8.8000800000000004E-2"/>
          <c:w val="0.86661525342975365"/>
          <c:h val="0.86019199999999996"/>
        </c:manualLayout>
      </c:layout>
      <c:barChart>
        <c:barDir val="bar"/>
        <c:grouping val="stacked"/>
        <c:varyColors val="0"/>
        <c:ser>
          <c:idx val="0"/>
          <c:order val="0"/>
          <c:tx>
            <c:strRef>
              <c:f>Sheet1!$A$2</c:f>
              <c:strCache>
                <c:ptCount val="1"/>
                <c:pt idx="0">
                  <c:v>Schools should be focused on trying to get back to the way things were before the COVID-19 crisis as soon as it is safe to do so.</c:v>
                </c:pt>
              </c:strCache>
            </c:strRef>
          </c:tx>
          <c:spPr>
            <a:solidFill>
              <a:srgbClr val="02A0E7"/>
            </a:solidFill>
            <a:ln w="12700" cap="flat">
              <a:noFill/>
              <a:miter lim="400000"/>
            </a:ln>
            <a:effectLst/>
          </c:spPr>
          <c:invertIfNegative val="0"/>
          <c:dLbls>
            <c:numFmt formatCode="#,##0%" sourceLinked="0"/>
            <c:spPr>
              <a:noFill/>
              <a:ln>
                <a:noFill/>
              </a:ln>
              <a:effectLst/>
            </c:spPr>
            <c:txPr>
              <a:bodyPr/>
              <a:lstStyle/>
              <a:p>
                <a:pPr>
                  <a:defRPr sz="444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Sep. 2020</c:v>
                </c:pt>
                <c:pt idx="1">
                  <c:v>Oct. 2020</c:v>
                </c:pt>
              </c:strCache>
            </c:strRef>
          </c:cat>
          <c:val>
            <c:numRef>
              <c:f>Sheet1!$B$2:$C$2</c:f>
              <c:numCache>
                <c:formatCode>General</c:formatCode>
                <c:ptCount val="2"/>
                <c:pt idx="0">
                  <c:v>0.33</c:v>
                </c:pt>
                <c:pt idx="1">
                  <c:v>0.32</c:v>
                </c:pt>
              </c:numCache>
            </c:numRef>
          </c:val>
          <c:extLst>
            <c:ext xmlns:c16="http://schemas.microsoft.com/office/drawing/2014/chart" uri="{C3380CC4-5D6E-409C-BE32-E72D297353CC}">
              <c16:uniqueId val="{00000000-F602-7746-BFA1-DB22D7BEBD61}"/>
            </c:ext>
          </c:extLst>
        </c:ser>
        <c:ser>
          <c:idx val="1"/>
          <c:order val="1"/>
          <c:tx>
            <c:strRef>
              <c:f>Sheet1!$A$3</c:f>
              <c:strCache>
                <c:ptCount val="1"/>
                <c:pt idx="0">
                  <c:v>Unsure</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444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Sep. 2020</c:v>
                </c:pt>
                <c:pt idx="1">
                  <c:v>Oct. 2020</c:v>
                </c:pt>
              </c:strCache>
            </c:strRef>
          </c:cat>
          <c:val>
            <c:numRef>
              <c:f>Sheet1!$B$3:$C$3</c:f>
              <c:numCache>
                <c:formatCode>General</c:formatCode>
                <c:ptCount val="2"/>
                <c:pt idx="0">
                  <c:v>7.0000000000000007E-2</c:v>
                </c:pt>
                <c:pt idx="1">
                  <c:v>0.04</c:v>
                </c:pt>
              </c:numCache>
            </c:numRef>
          </c:val>
          <c:extLst>
            <c:ext xmlns:c16="http://schemas.microsoft.com/office/drawing/2014/chart" uri="{C3380CC4-5D6E-409C-BE32-E72D297353CC}">
              <c16:uniqueId val="{00000001-F602-7746-BFA1-DB22D7BEBD61}"/>
            </c:ext>
          </c:extLst>
        </c:ser>
        <c:ser>
          <c:idx val="2"/>
          <c:order val="2"/>
          <c:tx>
            <c:strRef>
              <c:f>Sheet1!$A$4</c:f>
              <c:strCache>
                <c:ptCount val="1"/>
                <c:pt idx="0">
                  <c:v>School should be focused on rethinking how we educate students, coming up with new ways to teach children moving forward as a result of the COVID-19 crisis.</c:v>
                </c:pt>
              </c:strCache>
            </c:strRef>
          </c:tx>
          <c:spPr>
            <a:solidFill>
              <a:srgbClr val="F07739"/>
            </a:solidFill>
            <a:ln w="12700" cap="flat">
              <a:noFill/>
              <a:miter lim="400000"/>
            </a:ln>
            <a:effectLst/>
          </c:spPr>
          <c:invertIfNegative val="0"/>
          <c:dLbls>
            <c:numFmt formatCode="#,##0%" sourceLinked="0"/>
            <c:spPr>
              <a:noFill/>
              <a:ln>
                <a:noFill/>
              </a:ln>
              <a:effectLst/>
            </c:spPr>
            <c:txPr>
              <a:bodyPr/>
              <a:lstStyle/>
              <a:p>
                <a:pPr>
                  <a:defRPr sz="444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Sep. 2020</c:v>
                </c:pt>
                <c:pt idx="1">
                  <c:v>Oct. 2020</c:v>
                </c:pt>
              </c:strCache>
            </c:strRef>
          </c:cat>
          <c:val>
            <c:numRef>
              <c:f>Sheet1!$B$4:$C$4</c:f>
              <c:numCache>
                <c:formatCode>General</c:formatCode>
                <c:ptCount val="2"/>
                <c:pt idx="0">
                  <c:v>0.6</c:v>
                </c:pt>
                <c:pt idx="1">
                  <c:v>0.64</c:v>
                </c:pt>
              </c:numCache>
            </c:numRef>
          </c:val>
          <c:extLst>
            <c:ext xmlns:c16="http://schemas.microsoft.com/office/drawing/2014/chart" uri="{C3380CC4-5D6E-409C-BE32-E72D297353CC}">
              <c16:uniqueId val="{00000002-F602-7746-BFA1-DB22D7BEBD61}"/>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1"/>
        </c:scaling>
        <c:delete val="1"/>
        <c:axPos val="t"/>
        <c:numFmt formatCode="General" sourceLinked="0"/>
        <c:majorTickMark val="out"/>
        <c:minorTickMark val="none"/>
        <c:tickLblPos val="nextTo"/>
        <c:crossAx val="2094734552"/>
        <c:crosses val="autoZero"/>
        <c:crossBetween val="between"/>
        <c:majorUnit val="0.25"/>
        <c:minorUnit val="0.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23611"/>
          <c:y val="0.11124299999999999"/>
          <c:w val="0.74706600000000001"/>
          <c:h val="0.85203700000000004"/>
        </c:manualLayout>
      </c:layout>
      <c:barChart>
        <c:barDir val="bar"/>
        <c:grouping val="stacked"/>
        <c:varyColors val="0"/>
        <c:ser>
          <c:idx val="0"/>
          <c:order val="0"/>
          <c:tx>
            <c:strRef>
              <c:f>Sheet1!$A$2</c:f>
              <c:strCache>
                <c:ptCount val="1"/>
                <c:pt idx="0">
                  <c:v>Excellent </c:v>
                </c:pt>
              </c:strCache>
            </c:strRef>
          </c:tx>
          <c:spPr>
            <a:solidFill>
              <a:srgbClr val="569071"/>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All Parents</c:v>
                </c:pt>
                <c:pt idx="2">
                  <c:v>White</c:v>
                </c:pt>
                <c:pt idx="3">
                  <c:v>Black</c:v>
                </c:pt>
                <c:pt idx="4">
                  <c:v>Hispanic</c:v>
                </c:pt>
                <c:pt idx="5">
                  <c:v>Asian/Other</c:v>
                </c:pt>
              </c:strCache>
            </c:strRef>
          </c:cat>
          <c:val>
            <c:numRef>
              <c:f>Sheet1!$B$2:$G$2</c:f>
              <c:numCache>
                <c:formatCode>General</c:formatCode>
                <c:ptCount val="6"/>
                <c:pt idx="0">
                  <c:v>0.16</c:v>
                </c:pt>
                <c:pt idx="2">
                  <c:v>0.19</c:v>
                </c:pt>
                <c:pt idx="3">
                  <c:v>0.14000000000000001</c:v>
                </c:pt>
                <c:pt idx="4">
                  <c:v>0.14000000000000001</c:v>
                </c:pt>
                <c:pt idx="5">
                  <c:v>0.08</c:v>
                </c:pt>
              </c:numCache>
            </c:numRef>
          </c:val>
          <c:extLst>
            <c:ext xmlns:c16="http://schemas.microsoft.com/office/drawing/2014/chart" uri="{C3380CC4-5D6E-409C-BE32-E72D297353CC}">
              <c16:uniqueId val="{00000000-408E-AD45-836F-7D452157FC89}"/>
            </c:ext>
          </c:extLst>
        </c:ser>
        <c:ser>
          <c:idx val="1"/>
          <c:order val="1"/>
          <c:tx>
            <c:strRef>
              <c:f>Sheet1!$A$3</c:f>
              <c:strCache>
                <c:ptCount val="1"/>
                <c:pt idx="0">
                  <c:v>Good </c:v>
                </c:pt>
              </c:strCache>
            </c:strRef>
          </c:tx>
          <c:spPr>
            <a:solidFill>
              <a:srgbClr val="60D29D"/>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All Parents</c:v>
                </c:pt>
                <c:pt idx="2">
                  <c:v>White</c:v>
                </c:pt>
                <c:pt idx="3">
                  <c:v>Black</c:v>
                </c:pt>
                <c:pt idx="4">
                  <c:v>Hispanic</c:v>
                </c:pt>
                <c:pt idx="5">
                  <c:v>Asian/Other</c:v>
                </c:pt>
              </c:strCache>
            </c:strRef>
          </c:cat>
          <c:val>
            <c:numRef>
              <c:f>Sheet1!$B$3:$G$3</c:f>
              <c:numCache>
                <c:formatCode>General</c:formatCode>
                <c:ptCount val="6"/>
                <c:pt idx="0">
                  <c:v>0.5</c:v>
                </c:pt>
                <c:pt idx="2">
                  <c:v>0.48</c:v>
                </c:pt>
                <c:pt idx="3">
                  <c:v>0.48</c:v>
                </c:pt>
                <c:pt idx="4">
                  <c:v>0.59</c:v>
                </c:pt>
                <c:pt idx="5">
                  <c:v>0.49</c:v>
                </c:pt>
              </c:numCache>
            </c:numRef>
          </c:val>
          <c:extLst>
            <c:ext xmlns:c16="http://schemas.microsoft.com/office/drawing/2014/chart" uri="{C3380CC4-5D6E-409C-BE32-E72D297353CC}">
              <c16:uniqueId val="{00000001-408E-AD45-836F-7D452157FC89}"/>
            </c:ext>
          </c:extLst>
        </c:ser>
        <c:ser>
          <c:idx val="2"/>
          <c:order val="2"/>
          <c:tx>
            <c:strRef>
              <c:f>Sheet1!$A$4</c:f>
              <c:strCache>
                <c:ptCount val="1"/>
                <c:pt idx="0">
                  <c:v>Only fair </c:v>
                </c:pt>
              </c:strCache>
            </c:strRef>
          </c:tx>
          <c:spPr>
            <a:solidFill>
              <a:srgbClr val="ED6A5E"/>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All Parents</c:v>
                </c:pt>
                <c:pt idx="2">
                  <c:v>White</c:v>
                </c:pt>
                <c:pt idx="3">
                  <c:v>Black</c:v>
                </c:pt>
                <c:pt idx="4">
                  <c:v>Hispanic</c:v>
                </c:pt>
                <c:pt idx="5">
                  <c:v>Asian/Other</c:v>
                </c:pt>
              </c:strCache>
            </c:strRef>
          </c:cat>
          <c:val>
            <c:numRef>
              <c:f>Sheet1!$B$4:$G$4</c:f>
              <c:numCache>
                <c:formatCode>General</c:formatCode>
                <c:ptCount val="6"/>
                <c:pt idx="0">
                  <c:v>0.27</c:v>
                </c:pt>
                <c:pt idx="2">
                  <c:v>0.27</c:v>
                </c:pt>
                <c:pt idx="3">
                  <c:v>0.32</c:v>
                </c:pt>
                <c:pt idx="4">
                  <c:v>0.23</c:v>
                </c:pt>
                <c:pt idx="5">
                  <c:v>0.28999999999999998</c:v>
                </c:pt>
              </c:numCache>
            </c:numRef>
          </c:val>
          <c:extLst>
            <c:ext xmlns:c16="http://schemas.microsoft.com/office/drawing/2014/chart" uri="{C3380CC4-5D6E-409C-BE32-E72D297353CC}">
              <c16:uniqueId val="{00000002-408E-AD45-836F-7D452157FC89}"/>
            </c:ext>
          </c:extLst>
        </c:ser>
        <c:ser>
          <c:idx val="3"/>
          <c:order val="3"/>
          <c:tx>
            <c:strRef>
              <c:f>Sheet1!$A$5</c:f>
              <c:strCache>
                <c:ptCount val="1"/>
                <c:pt idx="0">
                  <c:v>Poor </c:v>
                </c:pt>
              </c:strCache>
            </c:strRef>
          </c:tx>
          <c:spPr>
            <a:solidFill>
              <a:srgbClr val="BF3227"/>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All Parents</c:v>
                </c:pt>
                <c:pt idx="2">
                  <c:v>White</c:v>
                </c:pt>
                <c:pt idx="3">
                  <c:v>Black</c:v>
                </c:pt>
                <c:pt idx="4">
                  <c:v>Hispanic</c:v>
                </c:pt>
                <c:pt idx="5">
                  <c:v>Asian/Other</c:v>
                </c:pt>
              </c:strCache>
            </c:strRef>
          </c:cat>
          <c:val>
            <c:numRef>
              <c:f>Sheet1!$B$5:$G$5</c:f>
              <c:numCache>
                <c:formatCode>General</c:formatCode>
                <c:ptCount val="6"/>
                <c:pt idx="0">
                  <c:v>0.04</c:v>
                </c:pt>
                <c:pt idx="2">
                  <c:v>0.03</c:v>
                </c:pt>
                <c:pt idx="3">
                  <c:v>0.04</c:v>
                </c:pt>
                <c:pt idx="4">
                  <c:v>0.03</c:v>
                </c:pt>
                <c:pt idx="5">
                  <c:v>0.08</c:v>
                </c:pt>
              </c:numCache>
            </c:numRef>
          </c:val>
          <c:extLst>
            <c:ext xmlns:c16="http://schemas.microsoft.com/office/drawing/2014/chart" uri="{C3380CC4-5D6E-409C-BE32-E72D297353CC}">
              <c16:uniqueId val="{00000003-408E-AD45-836F-7D452157FC89}"/>
            </c:ext>
          </c:extLst>
        </c:ser>
        <c:ser>
          <c:idx val="4"/>
          <c:order val="4"/>
          <c:tx>
            <c:strRef>
              <c:f>Sheet1!$A$6</c:f>
              <c:strCache>
                <c:ptCount val="1"/>
                <c:pt idx="0">
                  <c:v>Unsure </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4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All Parents</c:v>
                </c:pt>
                <c:pt idx="2">
                  <c:v>White</c:v>
                </c:pt>
                <c:pt idx="3">
                  <c:v>Black</c:v>
                </c:pt>
                <c:pt idx="4">
                  <c:v>Hispanic</c:v>
                </c:pt>
                <c:pt idx="5">
                  <c:v>Asian/Other</c:v>
                </c:pt>
              </c:strCache>
            </c:strRef>
          </c:cat>
          <c:val>
            <c:numRef>
              <c:f>Sheet1!$B$6:$G$6</c:f>
              <c:numCache>
                <c:formatCode>General</c:formatCode>
                <c:ptCount val="6"/>
                <c:pt idx="0">
                  <c:v>0.02</c:v>
                </c:pt>
                <c:pt idx="2">
                  <c:v>0.03</c:v>
                </c:pt>
                <c:pt idx="3">
                  <c:v>0.02</c:v>
                </c:pt>
                <c:pt idx="5">
                  <c:v>0.06</c:v>
                </c:pt>
              </c:numCache>
            </c:numRef>
          </c:val>
          <c:extLst>
            <c:ext xmlns:c16="http://schemas.microsoft.com/office/drawing/2014/chart" uri="{C3380CC4-5D6E-409C-BE32-E72D297353CC}">
              <c16:uniqueId val="{00000004-408E-AD45-836F-7D452157FC89}"/>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1"/>
          <c:min val="0"/>
        </c:scaling>
        <c:delete val="0"/>
        <c:axPos val="t"/>
        <c:numFmt formatCode="#,##0%_);\(#,##0%\)" sourceLinked="0"/>
        <c:majorTickMark val="none"/>
        <c:minorTickMark val="none"/>
        <c:tickLblPos val="none"/>
        <c:spPr>
          <a:ln w="12700" cap="flat">
            <a:noFill/>
            <a:prstDash val="solid"/>
            <a:miter lim="400000"/>
          </a:ln>
        </c:spPr>
        <c:txPr>
          <a:bodyPr rot="0"/>
          <a:lstStyle/>
          <a:p>
            <a:pPr>
              <a:defRPr sz="2800" b="0" i="0" u="none" strike="noStrike">
                <a:solidFill>
                  <a:srgbClr val="000000"/>
                </a:solidFill>
                <a:latin typeface="Exo 2"/>
              </a:defRPr>
            </a:pPr>
            <a:endParaRPr lang="en-US"/>
          </a:p>
        </c:txPr>
        <c:crossAx val="2094734552"/>
        <c:crosses val="autoZero"/>
        <c:crossBetween val="between"/>
        <c:majorUnit val="0.1"/>
        <c:minorUnit val="0.05"/>
      </c:valAx>
      <c:spPr>
        <a:noFill/>
        <a:ln w="12700" cap="flat">
          <a:noFill/>
          <a:miter lim="400000"/>
        </a:ln>
        <a:effectLst/>
      </c:spPr>
    </c:plotArea>
    <c:legend>
      <c:legendPos val="t"/>
      <c:layout>
        <c:manualLayout>
          <c:xMode val="edge"/>
          <c:yMode val="edge"/>
          <c:x val="0"/>
          <c:y val="0"/>
          <c:w val="0.97867599999999999"/>
          <c:h val="8.3913100000000004E-2"/>
        </c:manualLayout>
      </c:layout>
      <c:overlay val="1"/>
      <c:spPr>
        <a:noFill/>
        <a:ln w="12700" cap="flat">
          <a:noFill/>
          <a:miter lim="400000"/>
        </a:ln>
        <a:effectLst/>
      </c:spPr>
      <c:txPr>
        <a:bodyPr rot="0"/>
        <a:lstStyle/>
        <a:p>
          <a:pPr>
            <a:defRPr sz="30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5778359967950065"/>
          <c:y val="0.11554200000000001"/>
          <c:w val="0.71382139997057337"/>
          <c:h val="0.84680200000000005"/>
        </c:manualLayout>
      </c:layout>
      <c:barChart>
        <c:barDir val="bar"/>
        <c:grouping val="stacked"/>
        <c:varyColors val="0"/>
        <c:ser>
          <c:idx val="0"/>
          <c:order val="0"/>
          <c:tx>
            <c:strRef>
              <c:f>Sheet1!$A$2</c:f>
              <c:strCache>
                <c:ptCount val="1"/>
                <c:pt idx="0">
                  <c:v>Excellent </c:v>
                </c:pt>
              </c:strCache>
            </c:strRef>
          </c:tx>
          <c:spPr>
            <a:solidFill>
              <a:srgbClr val="569071"/>
            </a:solidFill>
            <a:ln w="12700" cap="flat">
              <a:noFill/>
              <a:miter lim="400000"/>
            </a:ln>
            <a:effectLst/>
          </c:spPr>
          <c:invertIfNegative val="0"/>
          <c:dLbls>
            <c:numFmt formatCode="#,##0%" sourceLinked="0"/>
            <c:spPr>
              <a:noFill/>
              <a:ln>
                <a:noFill/>
              </a:ln>
              <a:effectLst/>
            </c:spPr>
            <c:txPr>
              <a:bodyPr/>
              <a:lstStyle/>
              <a:p>
                <a:pPr>
                  <a:defRPr sz="4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Your child's school</c:v>
                </c:pt>
                <c:pt idx="1">
                  <c:v>K-12 public schools                         in the US</c:v>
                </c:pt>
              </c:strCache>
            </c:strRef>
          </c:cat>
          <c:val>
            <c:numRef>
              <c:f>Sheet1!$B$2:$C$2</c:f>
              <c:numCache>
                <c:formatCode>General</c:formatCode>
                <c:ptCount val="2"/>
                <c:pt idx="0">
                  <c:v>0.28999999999999998</c:v>
                </c:pt>
                <c:pt idx="1">
                  <c:v>0.16</c:v>
                </c:pt>
              </c:numCache>
            </c:numRef>
          </c:val>
          <c:extLst>
            <c:ext xmlns:c16="http://schemas.microsoft.com/office/drawing/2014/chart" uri="{C3380CC4-5D6E-409C-BE32-E72D297353CC}">
              <c16:uniqueId val="{00000000-057E-B042-934B-F3E6DB98B7BE}"/>
            </c:ext>
          </c:extLst>
        </c:ser>
        <c:ser>
          <c:idx val="1"/>
          <c:order val="1"/>
          <c:tx>
            <c:strRef>
              <c:f>Sheet1!$A$3</c:f>
              <c:strCache>
                <c:ptCount val="1"/>
                <c:pt idx="0">
                  <c:v>Good </c:v>
                </c:pt>
              </c:strCache>
            </c:strRef>
          </c:tx>
          <c:spPr>
            <a:solidFill>
              <a:srgbClr val="60D29D"/>
            </a:solidFill>
            <a:ln w="12700" cap="flat">
              <a:noFill/>
              <a:miter lim="400000"/>
            </a:ln>
            <a:effectLst/>
          </c:spPr>
          <c:invertIfNegative val="0"/>
          <c:dLbls>
            <c:numFmt formatCode="#,##0%" sourceLinked="0"/>
            <c:spPr>
              <a:noFill/>
              <a:ln>
                <a:noFill/>
              </a:ln>
              <a:effectLst/>
            </c:spPr>
            <c:txPr>
              <a:bodyPr/>
              <a:lstStyle/>
              <a:p>
                <a:pPr>
                  <a:defRPr sz="4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Your child's school</c:v>
                </c:pt>
                <c:pt idx="1">
                  <c:v>K-12 public schools                         in the US</c:v>
                </c:pt>
              </c:strCache>
            </c:strRef>
          </c:cat>
          <c:val>
            <c:numRef>
              <c:f>Sheet1!$B$3:$C$3</c:f>
              <c:numCache>
                <c:formatCode>General</c:formatCode>
                <c:ptCount val="2"/>
                <c:pt idx="0">
                  <c:v>0.52</c:v>
                </c:pt>
                <c:pt idx="1">
                  <c:v>0.5</c:v>
                </c:pt>
              </c:numCache>
            </c:numRef>
          </c:val>
          <c:extLst>
            <c:ext xmlns:c16="http://schemas.microsoft.com/office/drawing/2014/chart" uri="{C3380CC4-5D6E-409C-BE32-E72D297353CC}">
              <c16:uniqueId val="{00000001-057E-B042-934B-F3E6DB98B7BE}"/>
            </c:ext>
          </c:extLst>
        </c:ser>
        <c:ser>
          <c:idx val="2"/>
          <c:order val="2"/>
          <c:tx>
            <c:strRef>
              <c:f>Sheet1!$A$4</c:f>
              <c:strCache>
                <c:ptCount val="1"/>
                <c:pt idx="0">
                  <c:v>Only fair </c:v>
                </c:pt>
              </c:strCache>
            </c:strRef>
          </c:tx>
          <c:spPr>
            <a:solidFill>
              <a:srgbClr val="ED6A5E"/>
            </a:solidFill>
            <a:ln w="12700" cap="flat">
              <a:noFill/>
              <a:miter lim="400000"/>
            </a:ln>
            <a:effectLst/>
          </c:spPr>
          <c:invertIfNegative val="0"/>
          <c:dLbls>
            <c:numFmt formatCode="#,##0%" sourceLinked="0"/>
            <c:spPr>
              <a:noFill/>
              <a:ln>
                <a:noFill/>
              </a:ln>
              <a:effectLst/>
            </c:spPr>
            <c:txPr>
              <a:bodyPr/>
              <a:lstStyle/>
              <a:p>
                <a:pPr>
                  <a:defRPr sz="4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Your child's school</c:v>
                </c:pt>
                <c:pt idx="1">
                  <c:v>K-12 public schools                         in the US</c:v>
                </c:pt>
              </c:strCache>
            </c:strRef>
          </c:cat>
          <c:val>
            <c:numRef>
              <c:f>Sheet1!$B$4:$C$4</c:f>
              <c:numCache>
                <c:formatCode>General</c:formatCode>
                <c:ptCount val="2"/>
                <c:pt idx="0">
                  <c:v>0.14000000000000001</c:v>
                </c:pt>
                <c:pt idx="1">
                  <c:v>0.27</c:v>
                </c:pt>
              </c:numCache>
            </c:numRef>
          </c:val>
          <c:extLst>
            <c:ext xmlns:c16="http://schemas.microsoft.com/office/drawing/2014/chart" uri="{C3380CC4-5D6E-409C-BE32-E72D297353CC}">
              <c16:uniqueId val="{00000002-057E-B042-934B-F3E6DB98B7BE}"/>
            </c:ext>
          </c:extLst>
        </c:ser>
        <c:ser>
          <c:idx val="3"/>
          <c:order val="3"/>
          <c:tx>
            <c:strRef>
              <c:f>Sheet1!$A$5</c:f>
              <c:strCache>
                <c:ptCount val="1"/>
                <c:pt idx="0">
                  <c:v>Poor </c:v>
                </c:pt>
              </c:strCache>
            </c:strRef>
          </c:tx>
          <c:spPr>
            <a:solidFill>
              <a:srgbClr val="BF3227"/>
            </a:solidFill>
            <a:ln w="12700" cap="flat">
              <a:noFill/>
              <a:miter lim="400000"/>
            </a:ln>
            <a:effectLst/>
          </c:spPr>
          <c:invertIfNegative val="0"/>
          <c:dLbls>
            <c:numFmt formatCode="#,##0%" sourceLinked="0"/>
            <c:spPr>
              <a:noFill/>
              <a:ln>
                <a:noFill/>
              </a:ln>
              <a:effectLst/>
            </c:spPr>
            <c:txPr>
              <a:bodyPr/>
              <a:lstStyle/>
              <a:p>
                <a:pPr>
                  <a:defRPr sz="4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Your child's school</c:v>
                </c:pt>
                <c:pt idx="1">
                  <c:v>K-12 public schools                         in the US</c:v>
                </c:pt>
              </c:strCache>
            </c:strRef>
          </c:cat>
          <c:val>
            <c:numRef>
              <c:f>Sheet1!$B$5:$C$5</c:f>
              <c:numCache>
                <c:formatCode>General</c:formatCode>
                <c:ptCount val="2"/>
                <c:pt idx="0">
                  <c:v>0.03</c:v>
                </c:pt>
                <c:pt idx="1">
                  <c:v>0.04</c:v>
                </c:pt>
              </c:numCache>
            </c:numRef>
          </c:val>
          <c:extLst>
            <c:ext xmlns:c16="http://schemas.microsoft.com/office/drawing/2014/chart" uri="{C3380CC4-5D6E-409C-BE32-E72D297353CC}">
              <c16:uniqueId val="{00000003-057E-B042-934B-F3E6DB98B7BE}"/>
            </c:ext>
          </c:extLst>
        </c:ser>
        <c:ser>
          <c:idx val="4"/>
          <c:order val="4"/>
          <c:tx>
            <c:strRef>
              <c:f>Sheet1!$A$6</c:f>
              <c:strCache>
                <c:ptCount val="1"/>
                <c:pt idx="0">
                  <c:v>Unsure </c:v>
                </c:pt>
              </c:strCache>
            </c:strRef>
          </c:tx>
          <c:spPr>
            <a:solidFill>
              <a:srgbClr val="AEB5BC"/>
            </a:solidFill>
            <a:ln w="12700" cap="flat">
              <a:noFill/>
              <a:miter lim="400000"/>
            </a:ln>
            <a:effectLst/>
          </c:spPr>
          <c:invertIfNegative val="0"/>
          <c:cat>
            <c:strRef>
              <c:f>Sheet1!$B$1:$C$1</c:f>
              <c:strCache>
                <c:ptCount val="2"/>
                <c:pt idx="0">
                  <c:v>Your child's school</c:v>
                </c:pt>
                <c:pt idx="1">
                  <c:v>K-12 public schools                         in the US</c:v>
                </c:pt>
              </c:strCache>
            </c:strRef>
          </c:cat>
          <c:val>
            <c:numRef>
              <c:f>Sheet1!$B$6:$C$6</c:f>
              <c:numCache>
                <c:formatCode>General</c:formatCode>
                <c:ptCount val="2"/>
                <c:pt idx="0">
                  <c:v>0.01</c:v>
                </c:pt>
                <c:pt idx="1">
                  <c:v>0.02</c:v>
                </c:pt>
              </c:numCache>
            </c:numRef>
          </c:val>
          <c:extLst>
            <c:ext xmlns:c16="http://schemas.microsoft.com/office/drawing/2014/chart" uri="{C3380CC4-5D6E-409C-BE32-E72D297353CC}">
              <c16:uniqueId val="{00000004-057E-B042-934B-F3E6DB98B7BE}"/>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1"/>
          <c:min val="0"/>
        </c:scaling>
        <c:delete val="0"/>
        <c:axPos val="t"/>
        <c:numFmt formatCode="#,##0%_);\(#,##0%\)" sourceLinked="0"/>
        <c:majorTickMark val="none"/>
        <c:minorTickMark val="none"/>
        <c:tickLblPos val="none"/>
        <c:spPr>
          <a:ln w="12700" cap="flat">
            <a:noFill/>
            <a:prstDash val="solid"/>
            <a:miter lim="400000"/>
          </a:ln>
        </c:spPr>
        <c:txPr>
          <a:bodyPr rot="0"/>
          <a:lstStyle/>
          <a:p>
            <a:pPr>
              <a:defRPr sz="2800" b="0" i="0" u="none" strike="noStrike">
                <a:solidFill>
                  <a:srgbClr val="000000"/>
                </a:solidFill>
                <a:latin typeface="Exo 2"/>
              </a:defRPr>
            </a:pPr>
            <a:endParaRPr lang="en-US"/>
          </a:p>
        </c:txPr>
        <c:crossAx val="2094734552"/>
        <c:crosses val="autoZero"/>
        <c:crossBetween val="between"/>
        <c:majorUnit val="0.1"/>
        <c:minorUnit val="0.05"/>
      </c:valAx>
      <c:spPr>
        <a:noFill/>
        <a:ln w="12700" cap="flat">
          <a:noFill/>
          <a:miter lim="400000"/>
        </a:ln>
        <a:effectLst/>
      </c:spPr>
    </c:plotArea>
    <c:legend>
      <c:legendPos val="t"/>
      <c:layout>
        <c:manualLayout>
          <c:xMode val="edge"/>
          <c:yMode val="edge"/>
          <c:x val="1.6073199999999999E-2"/>
          <c:y val="0"/>
          <c:w val="0.96785399999999999"/>
          <c:h val="8.61899E-2"/>
        </c:manualLayout>
      </c:layout>
      <c:overlay val="1"/>
      <c:spPr>
        <a:noFill/>
        <a:ln w="12700" cap="flat">
          <a:noFill/>
          <a:miter lim="400000"/>
        </a:ln>
        <a:effectLst/>
      </c:spPr>
      <c:txPr>
        <a:bodyPr rot="0"/>
        <a:lstStyle/>
        <a:p>
          <a:pPr>
            <a:defRPr sz="30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52475"/>
          <c:y val="0.12712499999999999"/>
          <c:w val="0.82477400000000001"/>
          <c:h val="0.83324399999999998"/>
        </c:manualLayout>
      </c:layout>
      <c:barChart>
        <c:barDir val="bar"/>
        <c:grouping val="stacked"/>
        <c:varyColors val="0"/>
        <c:ser>
          <c:idx val="0"/>
          <c:order val="0"/>
          <c:tx>
            <c:strRef>
              <c:f>Sheet1!$A$2</c:f>
              <c:strCache>
                <c:ptCount val="1"/>
                <c:pt idx="0">
                  <c:v>Strongly support </c:v>
                </c:pt>
              </c:strCache>
            </c:strRef>
          </c:tx>
          <c:spPr>
            <a:solidFill>
              <a:srgbClr val="569071"/>
            </a:solidFill>
            <a:ln w="12700" cap="flat">
              <a:noFill/>
              <a:miter lim="400000"/>
            </a:ln>
            <a:effectLst/>
          </c:spPr>
          <c:invertIfNegative val="0"/>
          <c:dLbls>
            <c:numFmt formatCode="#,##0%" sourceLinked="0"/>
            <c:spPr>
              <a:noFill/>
              <a:ln>
                <a:noFill/>
              </a:ln>
              <a:effectLst/>
            </c:spPr>
            <c:txPr>
              <a:bodyPr/>
              <a:lstStyle/>
              <a:p>
                <a:pPr>
                  <a:defRPr sz="4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Sep. 2020</c:v>
                </c:pt>
                <c:pt idx="1">
                  <c:v>Oct. 2020</c:v>
                </c:pt>
              </c:strCache>
            </c:strRef>
          </c:cat>
          <c:val>
            <c:numRef>
              <c:f>Sheet1!$B$2:$C$2</c:f>
              <c:numCache>
                <c:formatCode>General</c:formatCode>
                <c:ptCount val="2"/>
                <c:pt idx="0">
                  <c:v>0.42</c:v>
                </c:pt>
                <c:pt idx="1">
                  <c:v>0.45</c:v>
                </c:pt>
              </c:numCache>
            </c:numRef>
          </c:val>
          <c:extLst>
            <c:ext xmlns:c16="http://schemas.microsoft.com/office/drawing/2014/chart" uri="{C3380CC4-5D6E-409C-BE32-E72D297353CC}">
              <c16:uniqueId val="{00000000-9D4E-214A-A0BC-1CC1339B7F3F}"/>
            </c:ext>
          </c:extLst>
        </c:ser>
        <c:ser>
          <c:idx val="1"/>
          <c:order val="1"/>
          <c:tx>
            <c:strRef>
              <c:f>Sheet1!$A$3</c:f>
              <c:strCache>
                <c:ptCount val="1"/>
                <c:pt idx="0">
                  <c:v>Somewhat support </c:v>
                </c:pt>
              </c:strCache>
            </c:strRef>
          </c:tx>
          <c:spPr>
            <a:solidFill>
              <a:srgbClr val="60D29D"/>
            </a:solidFill>
            <a:ln w="12700" cap="flat">
              <a:noFill/>
              <a:miter lim="400000"/>
            </a:ln>
            <a:effectLst/>
          </c:spPr>
          <c:invertIfNegative val="0"/>
          <c:dLbls>
            <c:numFmt formatCode="#,##0%" sourceLinked="0"/>
            <c:spPr>
              <a:noFill/>
              <a:ln>
                <a:noFill/>
              </a:ln>
              <a:effectLst/>
            </c:spPr>
            <c:txPr>
              <a:bodyPr/>
              <a:lstStyle/>
              <a:p>
                <a:pPr>
                  <a:defRPr sz="4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Sep. 2020</c:v>
                </c:pt>
                <c:pt idx="1">
                  <c:v>Oct. 2020</c:v>
                </c:pt>
              </c:strCache>
            </c:strRef>
          </c:cat>
          <c:val>
            <c:numRef>
              <c:f>Sheet1!$B$3:$C$3</c:f>
              <c:numCache>
                <c:formatCode>General</c:formatCode>
                <c:ptCount val="2"/>
                <c:pt idx="0">
                  <c:v>0.33</c:v>
                </c:pt>
                <c:pt idx="1">
                  <c:v>0.3</c:v>
                </c:pt>
              </c:numCache>
            </c:numRef>
          </c:val>
          <c:extLst>
            <c:ext xmlns:c16="http://schemas.microsoft.com/office/drawing/2014/chart" uri="{C3380CC4-5D6E-409C-BE32-E72D297353CC}">
              <c16:uniqueId val="{00000001-9D4E-214A-A0BC-1CC1339B7F3F}"/>
            </c:ext>
          </c:extLst>
        </c:ser>
        <c:ser>
          <c:idx val="2"/>
          <c:order val="2"/>
          <c:tx>
            <c:strRef>
              <c:f>Sheet1!$A$4</c:f>
              <c:strCache>
                <c:ptCount val="1"/>
                <c:pt idx="0">
                  <c:v>Somewhat oppose </c:v>
                </c:pt>
              </c:strCache>
            </c:strRef>
          </c:tx>
          <c:spPr>
            <a:solidFill>
              <a:srgbClr val="ED6A5E"/>
            </a:solidFill>
            <a:ln w="12700" cap="flat">
              <a:noFill/>
              <a:miter lim="400000"/>
            </a:ln>
            <a:effectLst/>
          </c:spPr>
          <c:invertIfNegative val="0"/>
          <c:dLbls>
            <c:numFmt formatCode="#,##0%" sourceLinked="0"/>
            <c:spPr>
              <a:noFill/>
              <a:ln>
                <a:noFill/>
              </a:ln>
              <a:effectLst/>
            </c:spPr>
            <c:txPr>
              <a:bodyPr/>
              <a:lstStyle/>
              <a:p>
                <a:pPr>
                  <a:defRPr sz="4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Sep. 2020</c:v>
                </c:pt>
                <c:pt idx="1">
                  <c:v>Oct. 2020</c:v>
                </c:pt>
              </c:strCache>
            </c:strRef>
          </c:cat>
          <c:val>
            <c:numRef>
              <c:f>Sheet1!$B$4:$C$4</c:f>
              <c:numCache>
                <c:formatCode>General</c:formatCode>
                <c:ptCount val="2"/>
                <c:pt idx="0">
                  <c:v>0.06</c:v>
                </c:pt>
                <c:pt idx="1">
                  <c:v>0.06</c:v>
                </c:pt>
              </c:numCache>
            </c:numRef>
          </c:val>
          <c:extLst>
            <c:ext xmlns:c16="http://schemas.microsoft.com/office/drawing/2014/chart" uri="{C3380CC4-5D6E-409C-BE32-E72D297353CC}">
              <c16:uniqueId val="{00000002-9D4E-214A-A0BC-1CC1339B7F3F}"/>
            </c:ext>
          </c:extLst>
        </c:ser>
        <c:ser>
          <c:idx val="3"/>
          <c:order val="3"/>
          <c:tx>
            <c:strRef>
              <c:f>Sheet1!$A$5</c:f>
              <c:strCache>
                <c:ptCount val="1"/>
                <c:pt idx="0">
                  <c:v>Strongly oppose </c:v>
                </c:pt>
              </c:strCache>
            </c:strRef>
          </c:tx>
          <c:spPr>
            <a:solidFill>
              <a:srgbClr val="BF3227"/>
            </a:solidFill>
            <a:ln w="12700" cap="flat">
              <a:noFill/>
              <a:miter lim="400000"/>
            </a:ln>
            <a:effectLst/>
          </c:spPr>
          <c:invertIfNegative val="0"/>
          <c:dLbls>
            <c:numFmt formatCode="#,##0%" sourceLinked="0"/>
            <c:spPr>
              <a:noFill/>
              <a:ln>
                <a:noFill/>
              </a:ln>
              <a:effectLst/>
            </c:spPr>
            <c:txPr>
              <a:bodyPr/>
              <a:lstStyle/>
              <a:p>
                <a:pPr>
                  <a:defRPr sz="4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Sep. 2020</c:v>
                </c:pt>
                <c:pt idx="1">
                  <c:v>Oct. 2020</c:v>
                </c:pt>
              </c:strCache>
            </c:strRef>
          </c:cat>
          <c:val>
            <c:numRef>
              <c:f>Sheet1!$B$5:$C$5</c:f>
              <c:numCache>
                <c:formatCode>General</c:formatCode>
                <c:ptCount val="2"/>
                <c:pt idx="0">
                  <c:v>0.03</c:v>
                </c:pt>
                <c:pt idx="1">
                  <c:v>0.05</c:v>
                </c:pt>
              </c:numCache>
            </c:numRef>
          </c:val>
          <c:extLst>
            <c:ext xmlns:c16="http://schemas.microsoft.com/office/drawing/2014/chart" uri="{C3380CC4-5D6E-409C-BE32-E72D297353CC}">
              <c16:uniqueId val="{00000003-9D4E-214A-A0BC-1CC1339B7F3F}"/>
            </c:ext>
          </c:extLst>
        </c:ser>
        <c:ser>
          <c:idx val="4"/>
          <c:order val="4"/>
          <c:tx>
            <c:strRef>
              <c:f>Sheet1!$A$6</c:f>
              <c:strCache>
                <c:ptCount val="1"/>
                <c:pt idx="0">
                  <c:v>Unsure </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4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Sep. 2020</c:v>
                </c:pt>
                <c:pt idx="1">
                  <c:v>Oct. 2020</c:v>
                </c:pt>
              </c:strCache>
            </c:strRef>
          </c:cat>
          <c:val>
            <c:numRef>
              <c:f>Sheet1!$B$6:$C$6</c:f>
              <c:numCache>
                <c:formatCode>General</c:formatCode>
                <c:ptCount val="2"/>
                <c:pt idx="0">
                  <c:v>0.16</c:v>
                </c:pt>
                <c:pt idx="1">
                  <c:v>0.13</c:v>
                </c:pt>
              </c:numCache>
            </c:numRef>
          </c:val>
          <c:extLst>
            <c:ext xmlns:c16="http://schemas.microsoft.com/office/drawing/2014/chart" uri="{C3380CC4-5D6E-409C-BE32-E72D297353CC}">
              <c16:uniqueId val="{00000004-9D4E-214A-A0BC-1CC1339B7F3F}"/>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1"/>
          <c:min val="0"/>
        </c:scaling>
        <c:delete val="0"/>
        <c:axPos val="t"/>
        <c:numFmt formatCode="#,##0%_);\(#,##0%\)" sourceLinked="0"/>
        <c:majorTickMark val="none"/>
        <c:minorTickMark val="none"/>
        <c:tickLblPos val="none"/>
        <c:spPr>
          <a:ln w="12700" cap="flat">
            <a:noFill/>
            <a:prstDash val="solid"/>
            <a:miter lim="400000"/>
          </a:ln>
        </c:spPr>
        <c:txPr>
          <a:bodyPr rot="0"/>
          <a:lstStyle/>
          <a:p>
            <a:pPr>
              <a:defRPr sz="2800" b="0" i="0" u="none" strike="noStrike">
                <a:solidFill>
                  <a:srgbClr val="000000"/>
                </a:solidFill>
                <a:latin typeface="Exo 2"/>
              </a:defRPr>
            </a:pPr>
            <a:endParaRPr lang="en-US"/>
          </a:p>
        </c:txPr>
        <c:crossAx val="2094734552"/>
        <c:crosses val="autoZero"/>
        <c:crossBetween val="between"/>
        <c:majorUnit val="0.1"/>
        <c:minorUnit val="0.05"/>
      </c:valAx>
      <c:spPr>
        <a:noFill/>
        <a:ln w="12700" cap="flat">
          <a:noFill/>
          <a:miter lim="400000"/>
        </a:ln>
        <a:effectLst/>
      </c:spPr>
    </c:plotArea>
    <c:legend>
      <c:legendPos val="t"/>
      <c:layout>
        <c:manualLayout>
          <c:xMode val="edge"/>
          <c:yMode val="edge"/>
          <c:x val="0"/>
          <c:y val="0"/>
          <c:w val="1"/>
          <c:h val="8.5494000000000001E-2"/>
        </c:manualLayout>
      </c:layout>
      <c:overlay val="1"/>
      <c:spPr>
        <a:noFill/>
        <a:ln w="12700" cap="flat">
          <a:noFill/>
          <a:miter lim="400000"/>
        </a:ln>
        <a:effectLst/>
      </c:spPr>
      <c:txPr>
        <a:bodyPr rot="0"/>
        <a:lstStyle/>
        <a:p>
          <a:pPr>
            <a:defRPr sz="28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5457814430914746"/>
          <c:y val="8.8090100000000005E-2"/>
          <c:w val="0.84042183335792997"/>
          <c:h val="0.86006300000000002"/>
        </c:manualLayout>
      </c:layout>
      <c:barChart>
        <c:barDir val="bar"/>
        <c:grouping val="stacked"/>
        <c:varyColors val="0"/>
        <c:ser>
          <c:idx val="0"/>
          <c:order val="0"/>
          <c:tx>
            <c:strRef>
              <c:f>Sheet1!$A$2</c:f>
              <c:strCache>
                <c:ptCount val="1"/>
                <c:pt idx="0">
                  <c:v>Those who support school choice say that all parents should be able to send their child to a good quality school... </c:v>
                </c:pt>
              </c:strCache>
            </c:strRef>
          </c:tx>
          <c:spPr>
            <a:solidFill>
              <a:srgbClr val="40916E"/>
            </a:solidFill>
            <a:ln w="12700" cap="flat">
              <a:noFill/>
              <a:miter lim="400000"/>
            </a:ln>
            <a:effectLst/>
          </c:spPr>
          <c:invertIfNegative val="0"/>
          <c:dLbls>
            <c:numFmt formatCode="#,##0%" sourceLinked="0"/>
            <c:spPr>
              <a:noFill/>
              <a:ln>
                <a:noFill/>
              </a:ln>
              <a:effectLst/>
            </c:spPr>
            <c:txPr>
              <a:bodyPr/>
              <a:lstStyle/>
              <a:p>
                <a:pPr>
                  <a:defRPr sz="3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All parents</c:v>
                </c:pt>
                <c:pt idx="2">
                  <c:v>White</c:v>
                </c:pt>
                <c:pt idx="3">
                  <c:v>Black</c:v>
                </c:pt>
                <c:pt idx="4">
                  <c:v>Hispanic</c:v>
                </c:pt>
                <c:pt idx="5">
                  <c:v>Asian/Other</c:v>
                </c:pt>
              </c:strCache>
            </c:strRef>
          </c:cat>
          <c:val>
            <c:numRef>
              <c:f>Sheet1!$B$2:$G$2</c:f>
              <c:numCache>
                <c:formatCode>General</c:formatCode>
                <c:ptCount val="6"/>
                <c:pt idx="0">
                  <c:v>0.63</c:v>
                </c:pt>
                <c:pt idx="2">
                  <c:v>0.6</c:v>
                </c:pt>
                <c:pt idx="3">
                  <c:v>0.72</c:v>
                </c:pt>
                <c:pt idx="4">
                  <c:v>0.63</c:v>
                </c:pt>
                <c:pt idx="5">
                  <c:v>0.66</c:v>
                </c:pt>
              </c:numCache>
            </c:numRef>
          </c:val>
          <c:extLst>
            <c:ext xmlns:c16="http://schemas.microsoft.com/office/drawing/2014/chart" uri="{C3380CC4-5D6E-409C-BE32-E72D297353CC}">
              <c16:uniqueId val="{00000000-0DAE-7544-A31C-429519334739}"/>
            </c:ext>
          </c:extLst>
        </c:ser>
        <c:ser>
          <c:idx val="1"/>
          <c:order val="1"/>
          <c:tx>
            <c:strRef>
              <c:f>Sheet1!$A$3</c:f>
              <c:strCache>
                <c:ptCount val="1"/>
                <c:pt idx="0">
                  <c:v>Unsure</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3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All parents</c:v>
                </c:pt>
                <c:pt idx="2">
                  <c:v>White</c:v>
                </c:pt>
                <c:pt idx="3">
                  <c:v>Black</c:v>
                </c:pt>
                <c:pt idx="4">
                  <c:v>Hispanic</c:v>
                </c:pt>
                <c:pt idx="5">
                  <c:v>Asian/Other</c:v>
                </c:pt>
              </c:strCache>
            </c:strRef>
          </c:cat>
          <c:val>
            <c:numRef>
              <c:f>Sheet1!$B$3:$G$3</c:f>
              <c:numCache>
                <c:formatCode>General</c:formatCode>
                <c:ptCount val="6"/>
                <c:pt idx="0">
                  <c:v>0.12</c:v>
                </c:pt>
                <c:pt idx="2">
                  <c:v>0.14000000000000001</c:v>
                </c:pt>
                <c:pt idx="3">
                  <c:v>0.06</c:v>
                </c:pt>
                <c:pt idx="4">
                  <c:v>0.12</c:v>
                </c:pt>
                <c:pt idx="5">
                  <c:v>0.11</c:v>
                </c:pt>
              </c:numCache>
            </c:numRef>
          </c:val>
          <c:extLst>
            <c:ext xmlns:c16="http://schemas.microsoft.com/office/drawing/2014/chart" uri="{C3380CC4-5D6E-409C-BE32-E72D297353CC}">
              <c16:uniqueId val="{00000001-0DAE-7544-A31C-429519334739}"/>
            </c:ext>
          </c:extLst>
        </c:ser>
        <c:ser>
          <c:idx val="2"/>
          <c:order val="2"/>
          <c:tx>
            <c:strRef>
              <c:f>Sheet1!$A$4</c:f>
              <c:strCache>
                <c:ptCount val="1"/>
                <c:pt idx="0">
                  <c:v>Those who oppose school choice say that public education funding should continue to be given to public schools the...</c:v>
                </c:pt>
              </c:strCache>
            </c:strRef>
          </c:tx>
          <c:spPr>
            <a:solidFill>
              <a:srgbClr val="C62E33"/>
            </a:solidFill>
            <a:ln w="12700" cap="flat">
              <a:noFill/>
              <a:miter lim="400000"/>
            </a:ln>
            <a:effectLst/>
          </c:spPr>
          <c:invertIfNegative val="0"/>
          <c:dLbls>
            <c:numFmt formatCode="#,##0%" sourceLinked="0"/>
            <c:spPr>
              <a:noFill/>
              <a:ln>
                <a:noFill/>
              </a:ln>
              <a:effectLst/>
            </c:spPr>
            <c:txPr>
              <a:bodyPr/>
              <a:lstStyle/>
              <a:p>
                <a:pPr>
                  <a:defRPr sz="3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All parents</c:v>
                </c:pt>
                <c:pt idx="2">
                  <c:v>White</c:v>
                </c:pt>
                <c:pt idx="3">
                  <c:v>Black</c:v>
                </c:pt>
                <c:pt idx="4">
                  <c:v>Hispanic</c:v>
                </c:pt>
                <c:pt idx="5">
                  <c:v>Asian/Other</c:v>
                </c:pt>
              </c:strCache>
            </c:strRef>
          </c:cat>
          <c:val>
            <c:numRef>
              <c:f>Sheet1!$B$4:$G$4</c:f>
              <c:numCache>
                <c:formatCode>General</c:formatCode>
                <c:ptCount val="6"/>
                <c:pt idx="0">
                  <c:v>0.25</c:v>
                </c:pt>
                <c:pt idx="2">
                  <c:v>0.25</c:v>
                </c:pt>
                <c:pt idx="3">
                  <c:v>0.22</c:v>
                </c:pt>
                <c:pt idx="4">
                  <c:v>0.25</c:v>
                </c:pt>
                <c:pt idx="5">
                  <c:v>0.24</c:v>
                </c:pt>
              </c:numCache>
            </c:numRef>
          </c:val>
          <c:extLst>
            <c:ext xmlns:c16="http://schemas.microsoft.com/office/drawing/2014/chart" uri="{C3380CC4-5D6E-409C-BE32-E72D297353CC}">
              <c16:uniqueId val="{00000002-0DAE-7544-A31C-429519334739}"/>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1"/>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
        <c:minorUnit val="0.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43556600000000001"/>
          <c:y val="5.4549800000000002E-2"/>
          <c:w val="0.55943399999999999"/>
          <c:h val="0.90920500000000004"/>
        </c:manualLayout>
      </c:layout>
      <c:barChart>
        <c:barDir val="bar"/>
        <c:grouping val="clustered"/>
        <c:varyColors val="0"/>
        <c:ser>
          <c:idx val="0"/>
          <c:order val="0"/>
          <c:tx>
            <c:strRef>
              <c:f>Sheet1!$B$1</c:f>
            </c:strRef>
          </c:tx>
          <c:spPr>
            <a:solidFill>
              <a:srgbClr val="4886BA"/>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Reading, writing, and communication skills</c:v>
                </c:pt>
                <c:pt idx="1">
                  <c:v>Critical thinking skills</c:v>
                </c:pt>
                <c:pt idx="2">
                  <c:v>Life skills such as budgeting</c:v>
                </c:pt>
                <c:pt idx="3">
                  <c:v>Job-related skills for their future careers</c:v>
                </c:pt>
                <c:pt idx="4">
                  <c:v>Mastery of math and science subjects</c:v>
                </c:pt>
                <c:pt idx="5">
                  <c:v>Digital and technology-related skills</c:v>
                </c:pt>
                <c:pt idx="6">
                  <c:v>Open-mindedness and appreciation for diversity</c:v>
                </c:pt>
                <c:pt idx="7">
                  <c:v>Something else (Please specify)</c:v>
                </c:pt>
                <c:pt idx="8">
                  <c:v>Unsure</c:v>
                </c:pt>
              </c:strCache>
            </c:strRef>
          </c:cat>
          <c:val>
            <c:numRef>
              <c:f>Sheet1!$B$2:$B$10</c:f>
              <c:numCache>
                <c:formatCode>General</c:formatCode>
                <c:ptCount val="9"/>
                <c:pt idx="0">
                  <c:v>0.42</c:v>
                </c:pt>
                <c:pt idx="1">
                  <c:v>0.3</c:v>
                </c:pt>
                <c:pt idx="2">
                  <c:v>0.27</c:v>
                </c:pt>
                <c:pt idx="3">
                  <c:v>0.26</c:v>
                </c:pt>
                <c:pt idx="4">
                  <c:v>0.21</c:v>
                </c:pt>
                <c:pt idx="5">
                  <c:v>0.18</c:v>
                </c:pt>
                <c:pt idx="6">
                  <c:v>0.14000000000000001</c:v>
                </c:pt>
                <c:pt idx="7">
                  <c:v>0.01</c:v>
                </c:pt>
                <c:pt idx="8">
                  <c:v>0.05</c:v>
                </c:pt>
              </c:numCache>
            </c:numRef>
          </c:val>
          <c:extLst>
            <c:ext xmlns:c16="http://schemas.microsoft.com/office/drawing/2014/chart" uri="{C3380CC4-5D6E-409C-BE32-E72D297353CC}">
              <c16:uniqueId val="{00000000-E361-FA47-89F0-4B66356706DE}"/>
            </c:ext>
          </c:extLst>
        </c:ser>
        <c:dLbls>
          <c:showLegendKey val="0"/>
          <c:showVal val="0"/>
          <c:showCatName val="0"/>
          <c:showSerName val="0"/>
          <c:showPercent val="0"/>
          <c:showBubbleSize val="0"/>
        </c:dLbls>
        <c:gapWidth val="40"/>
        <c:overlap val="-3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4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scaling>
        <c:delete val="0"/>
        <c:axPos val="t"/>
        <c:numFmt formatCode="General" sourceLinked="0"/>
        <c:majorTickMark val="none"/>
        <c:minorTickMark val="none"/>
        <c:tickLblPos val="none"/>
        <c:spPr>
          <a:ln w="12700" cap="flat">
            <a:noFill/>
            <a:prstDash val="solid"/>
            <a:miter lim="400000"/>
          </a:ln>
        </c:spPr>
        <c:txPr>
          <a:bodyPr rot="0"/>
          <a:lstStyle/>
          <a:p>
            <a:pPr>
              <a:defRPr sz="2800" b="0" i="0" u="none" strike="noStrike">
                <a:solidFill>
                  <a:srgbClr val="000000"/>
                </a:solidFill>
                <a:latin typeface="Exo 2"/>
              </a:defRPr>
            </a:pPr>
            <a:endParaRPr lang="en-US"/>
          </a:p>
        </c:txPr>
        <c:crossAx val="2094734552"/>
        <c:crosses val="autoZero"/>
        <c:crossBetween val="between"/>
        <c:majorUnit val="0.125"/>
        <c:minorUnit val="6.25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1143000" y="685800"/>
            <a:ext cx="4572000" cy="3429000"/>
          </a:xfrm>
          <a:prstGeom prst="rect">
            <a:avLst/>
          </a:prstGeom>
        </p:spPr>
        <p:txBody>
          <a:bodyPr/>
          <a:lstStyle/>
          <a:p>
            <a:endParaRPr/>
          </a:p>
        </p:txBody>
      </p:sp>
      <p:sp>
        <p:nvSpPr>
          <p:cNvPr id="85" name="Shape 8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3000">
        <a:latin typeface="Exo 2"/>
        <a:ea typeface="Exo 2"/>
        <a:cs typeface="Exo 2"/>
        <a:sym typeface="Exo 2"/>
      </a:defRPr>
    </a:lvl1pPr>
    <a:lvl2pPr indent="228600" defTabSz="457200" latinLnBrk="0">
      <a:lnSpc>
        <a:spcPct val="117999"/>
      </a:lnSpc>
      <a:defRPr sz="3000">
        <a:latin typeface="Exo 2"/>
        <a:ea typeface="Exo 2"/>
        <a:cs typeface="Exo 2"/>
        <a:sym typeface="Exo 2"/>
      </a:defRPr>
    </a:lvl2pPr>
    <a:lvl3pPr indent="457200" defTabSz="457200" latinLnBrk="0">
      <a:lnSpc>
        <a:spcPct val="117999"/>
      </a:lnSpc>
      <a:defRPr sz="3000">
        <a:latin typeface="Exo 2"/>
        <a:ea typeface="Exo 2"/>
        <a:cs typeface="Exo 2"/>
        <a:sym typeface="Exo 2"/>
      </a:defRPr>
    </a:lvl3pPr>
    <a:lvl4pPr indent="685800" defTabSz="457200" latinLnBrk="0">
      <a:lnSpc>
        <a:spcPct val="117999"/>
      </a:lnSpc>
      <a:defRPr sz="3000">
        <a:latin typeface="Exo 2"/>
        <a:ea typeface="Exo 2"/>
        <a:cs typeface="Exo 2"/>
        <a:sym typeface="Exo 2"/>
      </a:defRPr>
    </a:lvl4pPr>
    <a:lvl5pPr indent="914400" defTabSz="457200" latinLnBrk="0">
      <a:lnSpc>
        <a:spcPct val="117999"/>
      </a:lnSpc>
      <a:defRPr sz="3000">
        <a:latin typeface="Exo 2"/>
        <a:ea typeface="Exo 2"/>
        <a:cs typeface="Exo 2"/>
        <a:sym typeface="Exo 2"/>
      </a:defRPr>
    </a:lvl5pPr>
    <a:lvl6pPr indent="1143000" defTabSz="457200" latinLnBrk="0">
      <a:lnSpc>
        <a:spcPct val="117999"/>
      </a:lnSpc>
      <a:defRPr sz="3000">
        <a:latin typeface="Exo 2"/>
        <a:ea typeface="Exo 2"/>
        <a:cs typeface="Exo 2"/>
        <a:sym typeface="Exo 2"/>
      </a:defRPr>
    </a:lvl6pPr>
    <a:lvl7pPr indent="1371600" defTabSz="457200" latinLnBrk="0">
      <a:lnSpc>
        <a:spcPct val="117999"/>
      </a:lnSpc>
      <a:defRPr sz="3000">
        <a:latin typeface="Exo 2"/>
        <a:ea typeface="Exo 2"/>
        <a:cs typeface="Exo 2"/>
        <a:sym typeface="Exo 2"/>
      </a:defRPr>
    </a:lvl7pPr>
    <a:lvl8pPr indent="1600200" defTabSz="457200" latinLnBrk="0">
      <a:lnSpc>
        <a:spcPct val="117999"/>
      </a:lnSpc>
      <a:defRPr sz="3000">
        <a:latin typeface="Exo 2"/>
        <a:ea typeface="Exo 2"/>
        <a:cs typeface="Exo 2"/>
        <a:sym typeface="Exo 2"/>
      </a:defRPr>
    </a:lvl8pPr>
    <a:lvl9pPr indent="1828800" defTabSz="457200" latinLnBrk="0">
      <a:lnSpc>
        <a:spcPct val="117999"/>
      </a:lnSpc>
      <a:defRPr sz="3000">
        <a:latin typeface="Exo 2"/>
        <a:ea typeface="Exo 2"/>
        <a:cs typeface="Exo 2"/>
        <a:sym typeface="Exo 2"/>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over Slide ">
    <p:spTree>
      <p:nvGrpSpPr>
        <p:cNvPr id="1" name=""/>
        <p:cNvGrpSpPr/>
        <p:nvPr/>
      </p:nvGrpSpPr>
      <p:grpSpPr>
        <a:xfrm>
          <a:off x="0" y="0"/>
          <a:ext cx="0" cy="0"/>
          <a:chOff x="0" y="0"/>
          <a:chExt cx="0" cy="0"/>
        </a:xfrm>
      </p:grpSpPr>
      <p:sp>
        <p:nvSpPr>
          <p:cNvPr id="13" name="Survey Name N=X,XXX audience…"/>
          <p:cNvSpPr txBox="1">
            <a:spLocks noGrp="1"/>
          </p:cNvSpPr>
          <p:nvPr>
            <p:ph type="body" sz="quarter" idx="21"/>
          </p:nvPr>
        </p:nvSpPr>
        <p:spPr>
          <a:xfrm>
            <a:off x="1143496" y="8802575"/>
            <a:ext cx="9428064" cy="2863176"/>
          </a:xfrm>
          <a:prstGeom prst="rect">
            <a:avLst/>
          </a:prstGeom>
        </p:spPr>
        <p:txBody>
          <a:bodyPr>
            <a:noAutofit/>
          </a:bodyPr>
          <a:lstStyle/>
          <a:p>
            <a:pPr marL="0" indent="0">
              <a:spcBef>
                <a:spcPts val="0"/>
              </a:spcBef>
              <a:buSzTx/>
              <a:buNone/>
            </a:pPr>
            <a:r>
              <a:t>Survey Name</a:t>
            </a:r>
            <a:br/>
            <a:r>
              <a:rPr sz="3200"/>
              <a:t>N=X,XXX audience</a:t>
            </a:r>
            <a:endParaRPr b="1">
              <a:latin typeface="Exo 2"/>
              <a:ea typeface="Exo 2"/>
              <a:cs typeface="Exo 2"/>
              <a:sym typeface="Exo 2"/>
            </a:endParaRPr>
          </a:p>
          <a:p>
            <a:pPr marL="0" indent="0">
              <a:spcBef>
                <a:spcPts val="0"/>
              </a:spcBef>
              <a:buSzTx/>
              <a:buNone/>
              <a:defRPr sz="3200"/>
            </a:pPr>
            <a:r>
              <a:t>Month XX - Month XX, 20XX</a:t>
            </a:r>
          </a:p>
        </p:txBody>
      </p:sp>
      <p:sp>
        <p:nvSpPr>
          <p:cNvPr id="14" name="Title Text"/>
          <p:cNvSpPr txBox="1">
            <a:spLocks noGrp="1"/>
          </p:cNvSpPr>
          <p:nvPr>
            <p:ph type="title"/>
          </p:nvPr>
        </p:nvSpPr>
        <p:spPr>
          <a:xfrm>
            <a:off x="1143496" y="3810614"/>
            <a:ext cx="9428064" cy="5242239"/>
          </a:xfrm>
          <a:prstGeom prst="rect">
            <a:avLst/>
          </a:prstGeom>
        </p:spPr>
        <p:txBody>
          <a:bodyPr anchor="ctr"/>
          <a:lstStyle>
            <a:lvl1pPr>
              <a:defRPr>
                <a:latin typeface="+mj-lt"/>
                <a:ea typeface="+mj-ea"/>
                <a:cs typeface="+mj-cs"/>
                <a:sym typeface="Exo 2 Black"/>
              </a:defRPr>
            </a:lvl1pPr>
          </a:lstStyle>
          <a:p>
            <a:r>
              <a:t>Title Text</a:t>
            </a:r>
          </a:p>
        </p:txBody>
      </p:sp>
      <p:sp>
        <p:nvSpPr>
          <p:cNvPr id="15" name="Slide Number"/>
          <p:cNvSpPr txBox="1">
            <a:spLocks noGrp="1"/>
          </p:cNvSpPr>
          <p:nvPr>
            <p:ph type="sldNum" sz="quarter" idx="2"/>
          </p:nvPr>
        </p:nvSpPr>
        <p:spPr>
          <a:xfrm>
            <a:off x="23676707" y="12847961"/>
            <a:ext cx="460681" cy="511176"/>
          </a:xfrm>
          <a:prstGeom prst="rect">
            <a:avLst/>
          </a:prstGeom>
        </p:spPr>
        <p:txBody>
          <a:bodyPr/>
          <a:lstStyle/>
          <a:p>
            <a:fld id="{86CB4B4D-7CA3-9044-876B-883B54F8677D}" type="slidenum">
              <a:t>‹#›</a:t>
            </a:fld>
            <a:endParaRPr/>
          </a:p>
        </p:txBody>
      </p:sp>
      <p:sp>
        <p:nvSpPr>
          <p:cNvPr id="16" name="Image"/>
          <p:cNvSpPr>
            <a:spLocks noGrp="1"/>
          </p:cNvSpPr>
          <p:nvPr>
            <p:ph type="pic" idx="22"/>
          </p:nvPr>
        </p:nvSpPr>
        <p:spPr>
          <a:xfrm>
            <a:off x="11656319" y="-171850"/>
            <a:ext cx="21459837" cy="14279666"/>
          </a:xfrm>
          <a:prstGeom prst="rect">
            <a:avLst/>
          </a:prstGeom>
        </p:spPr>
        <p:txBody>
          <a:bodyPr lIns="91439" tIns="45719" rIns="91439" bIns="45719" anchor="t">
            <a:noAutofit/>
          </a:bodyPr>
          <a:lstStyle/>
          <a:p>
            <a:endParaRPr/>
          </a:p>
        </p:txBody>
      </p:sp>
      <p:sp>
        <p:nvSpPr>
          <p:cNvPr id="17" name="Text"/>
          <p:cNvSpPr txBox="1"/>
          <p:nvPr/>
        </p:nvSpPr>
        <p:spPr>
          <a:xfrm>
            <a:off x="23736143" y="12847961"/>
            <a:ext cx="341809" cy="511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lvl1pPr>
              <a:defRPr sz="2400">
                <a:latin typeface="Exo 2"/>
                <a:ea typeface="Exo 2"/>
                <a:cs typeface="Exo 2"/>
                <a:sym typeface="Exo 2"/>
              </a:defRPr>
            </a:lvl1pPr>
          </a:lstStyle>
          <a:p>
            <a:fld id="{86CB4B4D-7CA3-9044-876B-883B54F8677D}" type="slidenum">
              <a:t>‹#›</a:t>
            </a:fld>
            <a:endParaRPr/>
          </a:p>
        </p:txBody>
      </p:sp>
      <p:pic>
        <p:nvPicPr>
          <p:cNvPr id="18" name="echelon.brand.update.300dpi.png" descr="echelon.brand.update.300dpi.png"/>
          <p:cNvPicPr>
            <a:picLocks noChangeAspect="1"/>
          </p:cNvPicPr>
          <p:nvPr/>
        </p:nvPicPr>
        <p:blipFill>
          <a:blip r:embed="rId2"/>
          <a:stretch>
            <a:fillRect/>
          </a:stretch>
        </p:blipFill>
        <p:spPr>
          <a:xfrm>
            <a:off x="1143496" y="1144885"/>
            <a:ext cx="4324225" cy="1384984"/>
          </a:xfrm>
          <a:prstGeom prst="rect">
            <a:avLst/>
          </a:prstGeom>
          <a:ln w="12700">
            <a:miter lim="400000"/>
          </a:ln>
        </p:spPr>
      </p:pic>
      <p:pic>
        <p:nvPicPr>
          <p:cNvPr id="19" name="Image" descr="Image"/>
          <p:cNvPicPr>
            <a:picLocks noChangeAspect="1"/>
          </p:cNvPicPr>
          <p:nvPr/>
        </p:nvPicPr>
        <p:blipFill>
          <a:blip r:embed="rId3"/>
          <a:stretch>
            <a:fillRect/>
          </a:stretch>
        </p:blipFill>
        <p:spPr>
          <a:xfrm>
            <a:off x="9115112" y="1016366"/>
            <a:ext cx="1701801" cy="2984501"/>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ue Section Lead">
    <p:bg>
      <p:bgPr>
        <a:solidFill>
          <a:srgbClr val="0F2A3C"/>
        </a:solidFill>
        <a:effectLst/>
      </p:bgPr>
    </p:bg>
    <p:spTree>
      <p:nvGrpSpPr>
        <p:cNvPr id="1" name=""/>
        <p:cNvGrpSpPr/>
        <p:nvPr/>
      </p:nvGrpSpPr>
      <p:grpSpPr>
        <a:xfrm>
          <a:off x="0" y="0"/>
          <a:ext cx="0" cy="0"/>
          <a:chOff x="0" y="0"/>
          <a:chExt cx="0" cy="0"/>
        </a:xfrm>
      </p:grpSpPr>
      <p:sp>
        <p:nvSpPr>
          <p:cNvPr id="26" name="Title Text"/>
          <p:cNvSpPr txBox="1">
            <a:spLocks noGrp="1"/>
          </p:cNvSpPr>
          <p:nvPr>
            <p:ph type="title"/>
          </p:nvPr>
        </p:nvSpPr>
        <p:spPr>
          <a:xfrm>
            <a:off x="1147514" y="3761581"/>
            <a:ext cx="19792332" cy="4643438"/>
          </a:xfrm>
          <a:prstGeom prst="rect">
            <a:avLst/>
          </a:prstGeom>
        </p:spPr>
        <p:txBody>
          <a:bodyPr anchor="ctr"/>
          <a:lstStyle>
            <a:lvl1pPr>
              <a:defRPr>
                <a:solidFill>
                  <a:srgbClr val="FFFFFF"/>
                </a:solidFill>
                <a:latin typeface="+mj-lt"/>
                <a:ea typeface="+mj-ea"/>
                <a:cs typeface="+mj-cs"/>
                <a:sym typeface="Exo 2 Black"/>
              </a:defRPr>
            </a:lvl1pPr>
          </a:lstStyle>
          <a:p>
            <a:r>
              <a:t>Title Text</a:t>
            </a:r>
          </a:p>
        </p:txBody>
      </p:sp>
      <p:pic>
        <p:nvPicPr>
          <p:cNvPr id="27" name="echelon.brand.update.300dpi.png" descr="echelon.brand.update.300dpi.png"/>
          <p:cNvPicPr>
            <a:picLocks noChangeAspect="1"/>
          </p:cNvPicPr>
          <p:nvPr/>
        </p:nvPicPr>
        <p:blipFill>
          <a:blip r:embed="rId2"/>
          <a:srcRect r="69567"/>
          <a:stretch>
            <a:fillRect/>
          </a:stretch>
        </p:blipFill>
        <p:spPr>
          <a:xfrm>
            <a:off x="1147514" y="11493202"/>
            <a:ext cx="1027589" cy="1081485"/>
          </a:xfrm>
          <a:prstGeom prst="rect">
            <a:avLst/>
          </a:prstGeom>
          <a:ln w="12700">
            <a:miter lim="400000"/>
          </a:ln>
        </p:spPr>
      </p:pic>
      <p:sp>
        <p:nvSpPr>
          <p:cNvPr id="28" name="Slide Number"/>
          <p:cNvSpPr txBox="1">
            <a:spLocks noGrp="1"/>
          </p:cNvSpPr>
          <p:nvPr>
            <p:ph type="sldNum" sz="quarter" idx="2"/>
          </p:nvPr>
        </p:nvSpPr>
        <p:spPr>
          <a:xfrm>
            <a:off x="22791581" y="12063511"/>
            <a:ext cx="460681" cy="511176"/>
          </a:xfrm>
          <a:prstGeom prst="rect">
            <a:avLst/>
          </a:prstGeom>
        </p:spPr>
        <p:txBody>
          <a:bodyPr/>
          <a:lstStyle>
            <a:lvl1pPr>
              <a:defRPr>
                <a:solidFill>
                  <a:srgbClr val="FFFFFF"/>
                </a:solidFill>
              </a:defRPr>
            </a:lvl1pPr>
          </a:lstStyle>
          <a:p>
            <a:fld id="{86CB4B4D-7CA3-9044-876B-883B54F8677D}" type="slidenum">
              <a:t>‹#›</a:t>
            </a:fld>
            <a:endParaRPr/>
          </a:p>
        </p:txBody>
      </p:sp>
      <p:pic>
        <p:nvPicPr>
          <p:cNvPr id="29" name="Image" descr="Image"/>
          <p:cNvPicPr>
            <a:picLocks noChangeAspect="1"/>
          </p:cNvPicPr>
          <p:nvPr/>
        </p:nvPicPr>
        <p:blipFill>
          <a:blip r:embed="rId3"/>
          <a:stretch>
            <a:fillRect/>
          </a:stretch>
        </p:blipFill>
        <p:spPr>
          <a:xfrm>
            <a:off x="20565219" y="11386244"/>
            <a:ext cx="1562101" cy="1193801"/>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White Section Lead">
    <p:spTree>
      <p:nvGrpSpPr>
        <p:cNvPr id="1" name=""/>
        <p:cNvGrpSpPr/>
        <p:nvPr/>
      </p:nvGrpSpPr>
      <p:grpSpPr>
        <a:xfrm>
          <a:off x="0" y="0"/>
          <a:ext cx="0" cy="0"/>
          <a:chOff x="0" y="0"/>
          <a:chExt cx="0" cy="0"/>
        </a:xfrm>
      </p:grpSpPr>
      <p:sp>
        <p:nvSpPr>
          <p:cNvPr id="36" name="Title Text"/>
          <p:cNvSpPr txBox="1">
            <a:spLocks noGrp="1"/>
          </p:cNvSpPr>
          <p:nvPr>
            <p:ph type="title"/>
          </p:nvPr>
        </p:nvSpPr>
        <p:spPr>
          <a:xfrm>
            <a:off x="1147514" y="3761581"/>
            <a:ext cx="19792332" cy="4643438"/>
          </a:xfrm>
          <a:prstGeom prst="rect">
            <a:avLst/>
          </a:prstGeom>
        </p:spPr>
        <p:txBody>
          <a:bodyPr anchor="ctr"/>
          <a:lstStyle>
            <a:lvl1pPr>
              <a:defRPr>
                <a:latin typeface="+mj-lt"/>
                <a:ea typeface="+mj-ea"/>
                <a:cs typeface="+mj-cs"/>
                <a:sym typeface="Exo 2 Black"/>
              </a:defRPr>
            </a:lvl1pPr>
          </a:lstStyle>
          <a:p>
            <a:r>
              <a:t>Title Text</a:t>
            </a:r>
          </a:p>
        </p:txBody>
      </p:sp>
      <p:pic>
        <p:nvPicPr>
          <p:cNvPr id="37"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8" name="Slide Number"/>
          <p:cNvSpPr txBox="1">
            <a:spLocks noGrp="1"/>
          </p:cNvSpPr>
          <p:nvPr>
            <p:ph type="sldNum" sz="quarter" idx="2"/>
          </p:nvPr>
        </p:nvSpPr>
        <p:spPr>
          <a:xfrm>
            <a:off x="22791581" y="12065000"/>
            <a:ext cx="460681" cy="511175"/>
          </a:xfrm>
          <a:prstGeom prst="rect">
            <a:avLst/>
          </a:prstGeom>
        </p:spPr>
        <p:txBody>
          <a:bodyPr/>
          <a:lstStyle/>
          <a:p>
            <a:fld id="{86CB4B4D-7CA3-9044-876B-883B54F8677D}" type="slidenum">
              <a:t>‹#›</a:t>
            </a:fld>
            <a:endParaRPr/>
          </a:p>
        </p:txBody>
      </p:sp>
      <p:pic>
        <p:nvPicPr>
          <p:cNvPr id="39"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
    <p:spTree>
      <p:nvGrpSpPr>
        <p:cNvPr id="1" name=""/>
        <p:cNvGrpSpPr/>
        <p:nvPr/>
      </p:nvGrpSpPr>
      <p:grpSpPr>
        <a:xfrm>
          <a:off x="0" y="0"/>
          <a:ext cx="0" cy="0"/>
          <a:chOff x="0" y="0"/>
          <a:chExt cx="0" cy="0"/>
        </a:xfrm>
      </p:grpSpPr>
      <p:sp>
        <p:nvSpPr>
          <p:cNvPr id="4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Blank (No Bullets)">
    <p:spTree>
      <p:nvGrpSpPr>
        <p:cNvPr id="1" name=""/>
        <p:cNvGrpSpPr/>
        <p:nvPr/>
      </p:nvGrpSpPr>
      <p:grpSpPr>
        <a:xfrm>
          <a:off x="0" y="0"/>
          <a:ext cx="0" cy="0"/>
          <a:chOff x="0" y="0"/>
          <a:chExt cx="0" cy="0"/>
        </a:xfrm>
      </p:grpSpPr>
      <p:sp>
        <p:nvSpPr>
          <p:cNvPr id="55" name="Title Text"/>
          <p:cNvSpPr txBox="1">
            <a:spLocks noGrp="1"/>
          </p:cNvSpPr>
          <p:nvPr>
            <p:ph type="title"/>
          </p:nvPr>
        </p:nvSpPr>
        <p:spPr>
          <a:xfrm>
            <a:off x="1140471" y="767569"/>
            <a:ext cx="22103058" cy="1905001"/>
          </a:xfrm>
          <a:prstGeom prst="rect">
            <a:avLst/>
          </a:prstGeom>
        </p:spPr>
        <p:txBody>
          <a:bodyPr/>
          <a:lstStyle/>
          <a:p>
            <a:r>
              <a:t>Title Text</a:t>
            </a:r>
          </a:p>
        </p:txBody>
      </p:sp>
      <p:pic>
        <p:nvPicPr>
          <p:cNvPr id="56"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8"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cluding Slide">
    <p:bg>
      <p:bgPr>
        <a:solidFill>
          <a:srgbClr val="102B3C"/>
        </a:solidFill>
        <a:effectLst/>
      </p:bgPr>
    </p:bg>
    <p:spTree>
      <p:nvGrpSpPr>
        <p:cNvPr id="1" name=""/>
        <p:cNvGrpSpPr/>
        <p:nvPr/>
      </p:nvGrpSpPr>
      <p:grpSpPr>
        <a:xfrm>
          <a:off x="0" y="0"/>
          <a:ext cx="0" cy="0"/>
          <a:chOff x="0" y="0"/>
          <a:chExt cx="0" cy="0"/>
        </a:xfrm>
      </p:grpSpPr>
      <p:sp>
        <p:nvSpPr>
          <p:cNvPr id="65" name="Text"/>
          <p:cNvSpPr txBox="1"/>
          <p:nvPr/>
        </p:nvSpPr>
        <p:spPr>
          <a:xfrm>
            <a:off x="22658688" y="12033944"/>
            <a:ext cx="593574" cy="422276"/>
          </a:xfrm>
          <a:prstGeom prst="rect">
            <a:avLst/>
          </a:prstGeom>
          <a:ln w="12700">
            <a:miter lim="400000"/>
          </a:ln>
        </p:spPr>
        <p:txBody>
          <a:bodyPr wrap="none" lIns="71437" tIns="71437" rIns="71437" bIns="71437">
            <a:spAutoFit/>
          </a:bodyPr>
          <a:lstStyle/>
          <a:p>
            <a:pPr>
              <a:defRPr sz="1800">
                <a:solidFill>
                  <a:srgbClr val="FFFFFF"/>
                </a:solidFill>
                <a:latin typeface="Exo 2"/>
                <a:ea typeface="Exo 2"/>
                <a:cs typeface="Exo 2"/>
                <a:sym typeface="Exo 2"/>
              </a:defRPr>
            </a:pPr>
            <a:endParaRPr/>
          </a:p>
        </p:txBody>
      </p:sp>
      <p:sp>
        <p:nvSpPr>
          <p:cNvPr id="66" name="Image"/>
          <p:cNvSpPr>
            <a:spLocks noGrp="1"/>
          </p:cNvSpPr>
          <p:nvPr>
            <p:ph type="pic" idx="21"/>
          </p:nvPr>
        </p:nvSpPr>
        <p:spPr>
          <a:xfrm>
            <a:off x="0" y="-1079500"/>
            <a:ext cx="24406697" cy="16240547"/>
          </a:xfrm>
          <a:prstGeom prst="rect">
            <a:avLst/>
          </a:prstGeom>
        </p:spPr>
        <p:txBody>
          <a:bodyPr lIns="91439" tIns="45719" rIns="91439" bIns="45719" anchor="t">
            <a:noAutofit/>
          </a:bodyPr>
          <a:lstStyle/>
          <a:p>
            <a:endParaRPr/>
          </a:p>
        </p:txBody>
      </p:sp>
      <p:pic>
        <p:nvPicPr>
          <p:cNvPr id="67" name="echelon.brand.update.300dpi.png" descr="echelon.brand.update.300dpi.png"/>
          <p:cNvPicPr>
            <a:picLocks noChangeAspect="1"/>
          </p:cNvPicPr>
          <p:nvPr/>
        </p:nvPicPr>
        <p:blipFill>
          <a:blip r:embed="rId2"/>
          <a:stretch>
            <a:fillRect/>
          </a:stretch>
        </p:blipFill>
        <p:spPr>
          <a:xfrm>
            <a:off x="1147514" y="781909"/>
            <a:ext cx="5483885" cy="1756405"/>
          </a:xfrm>
          <a:prstGeom prst="rect">
            <a:avLst/>
          </a:prstGeom>
          <a:ln w="12700">
            <a:miter lim="400000"/>
          </a:ln>
        </p:spPr>
      </p:pic>
      <p:pic>
        <p:nvPicPr>
          <p:cNvPr id="68" name="Image" descr="Image"/>
          <p:cNvPicPr>
            <a:picLocks noChangeAspect="1"/>
          </p:cNvPicPr>
          <p:nvPr/>
        </p:nvPicPr>
        <p:blipFill>
          <a:blip r:embed="rId3"/>
          <a:stretch>
            <a:fillRect/>
          </a:stretch>
        </p:blipFill>
        <p:spPr>
          <a:xfrm>
            <a:off x="21527113" y="662535"/>
            <a:ext cx="1701801" cy="2984501"/>
          </a:xfrm>
          <a:prstGeom prst="rect">
            <a:avLst/>
          </a:prstGeom>
          <a:ln w="12700">
            <a:miter lim="400000"/>
          </a:ln>
        </p:spPr>
      </p:pic>
      <p:sp>
        <p:nvSpPr>
          <p:cNvPr id="69" name="Slide Number"/>
          <p:cNvSpPr txBox="1">
            <a:spLocks noGrp="1"/>
          </p:cNvSpPr>
          <p:nvPr>
            <p:ph type="sldNum" sz="quarter" idx="2"/>
          </p:nvPr>
        </p:nvSpPr>
        <p:spPr>
          <a:xfrm>
            <a:off x="23170706" y="11958214"/>
            <a:ext cx="460680" cy="511176"/>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Bullets NO HEXAGON">
    <p:spTree>
      <p:nvGrpSpPr>
        <p:cNvPr id="1" name=""/>
        <p:cNvGrpSpPr/>
        <p:nvPr/>
      </p:nvGrpSpPr>
      <p:grpSpPr>
        <a:xfrm>
          <a:off x="0" y="0"/>
          <a:ext cx="0" cy="0"/>
          <a:chOff x="0" y="0"/>
          <a:chExt cx="0" cy="0"/>
        </a:xfrm>
      </p:grpSpPr>
      <p:sp>
        <p:nvSpPr>
          <p:cNvPr id="7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7" name="Title Text"/>
          <p:cNvSpPr txBox="1">
            <a:spLocks noGrp="1"/>
          </p:cNvSpPr>
          <p:nvPr>
            <p:ph type="title"/>
          </p:nvPr>
        </p:nvSpPr>
        <p:spPr>
          <a:xfrm>
            <a:off x="1140471" y="767569"/>
            <a:ext cx="23122903" cy="2020862"/>
          </a:xfrm>
          <a:prstGeom prst="rect">
            <a:avLst/>
          </a:prstGeom>
        </p:spPr>
        <p:txBody>
          <a:bodyPr/>
          <a:lstStyle/>
          <a:p>
            <a:r>
              <a:t>Title Text</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140471" y="2716536"/>
            <a:ext cx="22103058" cy="8407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140471" y="767569"/>
            <a:ext cx="22103058" cy="2020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r>
              <a:t>Title Text</a:t>
            </a:r>
          </a:p>
        </p:txBody>
      </p:sp>
      <p:pic>
        <p:nvPicPr>
          <p:cNvPr id="4" name="echelon.brand.update.300dpi.png" descr="echelon.brand.update.300dpi.png"/>
          <p:cNvPicPr>
            <a:picLocks noChangeAspect="1"/>
          </p:cNvPicPr>
          <p:nvPr/>
        </p:nvPicPr>
        <p:blipFill>
          <a:blip r:embed="rId9"/>
          <a:srcRect r="68292"/>
          <a:stretch>
            <a:fillRect/>
          </a:stretch>
        </p:blipFill>
        <p:spPr>
          <a:xfrm>
            <a:off x="1140469" y="11484272"/>
            <a:ext cx="1070595" cy="1081443"/>
          </a:xfrm>
          <a:prstGeom prst="rect">
            <a:avLst/>
          </a:prstGeom>
          <a:ln w="12700">
            <a:miter lim="400000"/>
          </a:ln>
        </p:spPr>
      </p:pic>
      <p:sp>
        <p:nvSpPr>
          <p:cNvPr id="5" name="Slide Number"/>
          <p:cNvSpPr txBox="1">
            <a:spLocks noGrp="1"/>
          </p:cNvSpPr>
          <p:nvPr>
            <p:ph type="sldNum" sz="quarter" idx="2"/>
          </p:nvPr>
        </p:nvSpPr>
        <p:spPr>
          <a:xfrm>
            <a:off x="22796499" y="12065000"/>
            <a:ext cx="460681" cy="511175"/>
          </a:xfrm>
          <a:prstGeom prst="rect">
            <a:avLst/>
          </a:prstGeom>
          <a:ln w="12700">
            <a:miter lim="400000"/>
          </a:ln>
        </p:spPr>
        <p:txBody>
          <a:bodyPr wrap="none" lIns="71437" tIns="71437" rIns="71437" bIns="71437">
            <a:spAutoFit/>
          </a:bodyPr>
          <a:lstStyle>
            <a:lvl1pPr>
              <a:defRPr sz="2400">
                <a:latin typeface="Exo 2"/>
                <a:ea typeface="Exo 2"/>
                <a:cs typeface="Exo 2"/>
                <a:sym typeface="Exo 2"/>
              </a:defRPr>
            </a:lvl1pPr>
          </a:lstStyle>
          <a:p>
            <a:fld id="{86CB4B4D-7CA3-9044-876B-883B54F8677D}" type="slidenum">
              <a:t>‹#›</a:t>
            </a:fld>
            <a:endParaRPr/>
          </a:p>
        </p:txBody>
      </p:sp>
      <p:pic>
        <p:nvPicPr>
          <p:cNvPr id="6" name="Image" descr="Image"/>
          <p:cNvPicPr>
            <a:picLocks noChangeAspect="1"/>
          </p:cNvPicPr>
          <p:nvPr/>
        </p:nvPicPr>
        <p:blipFill>
          <a:blip r:embed="rId10"/>
          <a:stretch>
            <a:fillRect/>
          </a:stretch>
        </p:blipFill>
        <p:spPr>
          <a:xfrm>
            <a:off x="20552519" y="11386244"/>
            <a:ext cx="1574801" cy="1193801"/>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1pPr>
      <a:lvl2pPr marL="0" marR="0" indent="2286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2pPr>
      <a:lvl3pPr marL="0" marR="0" indent="4572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3pPr>
      <a:lvl4pPr marL="0" marR="0" indent="6858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4pPr>
      <a:lvl5pPr marL="0" marR="0" indent="9144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5pPr>
      <a:lvl6pPr marL="0" marR="0" indent="11430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6pPr>
      <a:lvl7pPr marL="0" marR="0" indent="13716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7pPr>
      <a:lvl8pPr marL="0" marR="0" indent="16002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8pPr>
      <a:lvl9pPr marL="0" marR="0" indent="18288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9pPr>
    </p:titleStyle>
    <p:bodyStyle>
      <a:lvl1pPr marL="617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1pPr>
      <a:lvl2pPr marL="1061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2pPr>
      <a:lvl3pPr marL="1506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3pPr>
      <a:lvl4pPr marL="1950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4pPr>
      <a:lvl5pPr marL="2395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5pPr>
      <a:lvl6pPr marL="2839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6pPr>
      <a:lvl7pPr marL="3284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7pPr>
      <a:lvl8pPr marL="3728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8pPr>
      <a:lvl9pPr marL="4173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9pPr>
    </p:bodyStyle>
    <p:otherStyle>
      <a:lvl1pPr marL="0" marR="0" indent="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1pPr>
      <a:lvl2pPr marL="0" marR="0" indent="2286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2pPr>
      <a:lvl3pPr marL="0" marR="0" indent="4572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3pPr>
      <a:lvl4pPr marL="0" marR="0" indent="6858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4pPr>
      <a:lvl5pPr marL="0" marR="0" indent="9144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5pPr>
      <a:lvl6pPr marL="0" marR="0" indent="11430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6pPr>
      <a:lvl7pPr marL="0" marR="0" indent="13716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7pPr>
      <a:lvl8pPr marL="0" marR="0" indent="16002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8pPr>
      <a:lvl9pPr marL="0" marR="0" indent="18288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xfrm>
            <a:off x="23768605" y="12847961"/>
            <a:ext cx="276886" cy="5111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pic>
        <p:nvPicPr>
          <p:cNvPr id="88" name="Image" descr="Image"/>
          <p:cNvPicPr>
            <a:picLocks noGrp="1" noChangeAspect="1"/>
          </p:cNvPicPr>
          <p:nvPr>
            <p:ph type="pic" idx="22"/>
          </p:nvPr>
        </p:nvPicPr>
        <p:blipFill>
          <a:blip r:embed="rId2"/>
          <a:srcRect l="2496" b="2743"/>
          <a:stretch>
            <a:fillRect/>
          </a:stretch>
        </p:blipFill>
        <p:spPr>
          <a:xfrm>
            <a:off x="12192000" y="-171850"/>
            <a:ext cx="20924156" cy="13887861"/>
          </a:xfrm>
          <a:prstGeom prst="rect">
            <a:avLst/>
          </a:prstGeom>
        </p:spPr>
      </p:pic>
      <p:sp>
        <p:nvSpPr>
          <p:cNvPr id="89" name="National Parents Union Survey Of K–12…"/>
          <p:cNvSpPr txBox="1">
            <a:spLocks noGrp="1"/>
          </p:cNvSpPr>
          <p:nvPr>
            <p:ph type="title"/>
          </p:nvPr>
        </p:nvSpPr>
        <p:spPr>
          <a:xfrm>
            <a:off x="1143495" y="4563148"/>
            <a:ext cx="9626738" cy="5242238"/>
          </a:xfrm>
          <a:prstGeom prst="rect">
            <a:avLst/>
          </a:prstGeom>
        </p:spPr>
        <p:txBody>
          <a:bodyPr/>
          <a:lstStyle/>
          <a:p>
            <a:pPr>
              <a:defRPr sz="6200"/>
            </a:pPr>
            <a:r>
              <a:t>National Parents Union Survey Of K–12 </a:t>
            </a:r>
          </a:p>
          <a:p>
            <a:pPr>
              <a:defRPr sz="6200"/>
            </a:pPr>
            <a:r>
              <a:t>Public School Parents</a:t>
            </a:r>
          </a:p>
          <a:p>
            <a:pPr>
              <a:defRPr sz="3900"/>
            </a:pPr>
            <a:endParaRPr/>
          </a:p>
          <a:p>
            <a:pPr>
              <a:defRPr sz="4700">
                <a:latin typeface="Exo 2 Extra Bold"/>
                <a:ea typeface="Exo 2 Extra Bold"/>
                <a:cs typeface="Exo 2 Extra Bold"/>
                <a:sym typeface="Exo 2 Extra Bold"/>
              </a:defRPr>
            </a:pPr>
            <a:r>
              <a:t>October 2020</a:t>
            </a:r>
          </a:p>
        </p:txBody>
      </p:sp>
      <p:sp>
        <p:nvSpPr>
          <p:cNvPr id="90" name="N=1,000 parents of K-12 public school students…"/>
          <p:cNvSpPr txBox="1"/>
          <p:nvPr/>
        </p:nvSpPr>
        <p:spPr>
          <a:xfrm>
            <a:off x="1141216" y="10139067"/>
            <a:ext cx="9631296" cy="1781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3200"/>
            </a:pPr>
            <a:r>
              <a:t>N=1,000 parents of K-12 public school students</a:t>
            </a:r>
          </a:p>
          <a:p>
            <a:pPr algn="l">
              <a:defRPr sz="1000"/>
            </a:pPr>
            <a:r>
              <a:t> </a:t>
            </a:r>
          </a:p>
          <a:p>
            <a:pPr algn="l">
              <a:defRPr sz="3200"/>
            </a:pPr>
            <a:r>
              <a:t>October 19–27, 2020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Less Than Half Have Had Conversation About Child’s Academic Performance, And Fewer Have Been Asked How They Felt About Their Child’s Learning"/>
          <p:cNvSpPr txBox="1">
            <a:spLocks noGrp="1"/>
          </p:cNvSpPr>
          <p:nvPr>
            <p:ph type="title"/>
          </p:nvPr>
        </p:nvSpPr>
        <p:spPr>
          <a:prstGeom prst="rect">
            <a:avLst/>
          </a:prstGeom>
        </p:spPr>
        <p:txBody>
          <a:bodyPr/>
          <a:lstStyle>
            <a:lvl1pPr defTabSz="350520">
              <a:defRPr sz="4680"/>
            </a:lvl1pPr>
          </a:lstStyle>
          <a:p>
            <a:r>
              <a:t>Less Than Half Have Had Conversation About Child’s Academic Performance, And Fewer Have Been Asked How They Felt About Their Child’s Learning </a:t>
            </a:r>
          </a:p>
        </p:txBody>
      </p:sp>
      <p:pic>
        <p:nvPicPr>
          <p:cNvPr id="163"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pic>
        <p:nvPicPr>
          <p:cNvPr id="165"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166" name="Q. In the past two months, has your child’s teacher communicated with you in any of the following ways? Please select all that apply."/>
          <p:cNvSpPr txBox="1"/>
          <p:nvPr/>
        </p:nvSpPr>
        <p:spPr>
          <a:xfrm>
            <a:off x="1143000" y="2291466"/>
            <a:ext cx="22098000"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defTabSz="554990">
              <a:defRPr sz="3420" b="1">
                <a:latin typeface="Exo 2"/>
                <a:ea typeface="Exo 2"/>
                <a:cs typeface="Exo 2"/>
                <a:sym typeface="Exo 2"/>
              </a:defRPr>
            </a:lvl1pPr>
          </a:lstStyle>
          <a:p>
            <a:r>
              <a:t>Q. In the past two months, has your child’s teacher communicated with you in any of the following ways? Please select all that apply.</a:t>
            </a:r>
          </a:p>
        </p:txBody>
      </p:sp>
      <p:sp>
        <p:nvSpPr>
          <p:cNvPr id="168" name="Note: 2% said “Unsure.”"/>
          <p:cNvSpPr txBox="1"/>
          <p:nvPr/>
        </p:nvSpPr>
        <p:spPr>
          <a:xfrm>
            <a:off x="4995495" y="11983903"/>
            <a:ext cx="14393010" cy="673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defRPr sz="2600">
                <a:solidFill>
                  <a:srgbClr val="A7ADB5"/>
                </a:solidFill>
                <a:latin typeface="Exo 2"/>
                <a:ea typeface="Exo 2"/>
                <a:cs typeface="Exo 2"/>
                <a:sym typeface="Exo 2"/>
              </a:defRPr>
            </a:lvl1pPr>
          </a:lstStyle>
          <a:p>
            <a:r>
              <a:t>Note: 2% said “Unsure.”</a:t>
            </a:r>
          </a:p>
        </p:txBody>
      </p:sp>
      <p:pic>
        <p:nvPicPr>
          <p:cNvPr id="2" name="Picture 1">
            <a:extLst>
              <a:ext uri="{FF2B5EF4-FFF2-40B4-BE49-F238E27FC236}">
                <a16:creationId xmlns:a16="http://schemas.microsoft.com/office/drawing/2014/main" id="{AAF41B13-DF31-504D-A302-7E2FE885A75D}"/>
              </a:ext>
            </a:extLst>
          </p:cNvPr>
          <p:cNvPicPr>
            <a:picLocks noChangeAspect="1"/>
          </p:cNvPicPr>
          <p:nvPr/>
        </p:nvPicPr>
        <p:blipFill>
          <a:blip r:embed="rId4"/>
          <a:stretch>
            <a:fillRect/>
          </a:stretch>
        </p:blipFill>
        <p:spPr>
          <a:xfrm>
            <a:off x="1231900" y="3198852"/>
            <a:ext cx="21920200" cy="8255000"/>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Only Small Differences By Race/Ethnicity"/>
          <p:cNvSpPr txBox="1">
            <a:spLocks noGrp="1"/>
          </p:cNvSpPr>
          <p:nvPr>
            <p:ph type="title"/>
          </p:nvPr>
        </p:nvSpPr>
        <p:spPr>
          <a:prstGeom prst="rect">
            <a:avLst/>
          </a:prstGeom>
        </p:spPr>
        <p:txBody>
          <a:bodyPr/>
          <a:lstStyle/>
          <a:p>
            <a:r>
              <a:t>Only Small Differences By Race/Ethnicity</a:t>
            </a:r>
          </a:p>
        </p:txBody>
      </p:sp>
      <p:pic>
        <p:nvPicPr>
          <p:cNvPr id="171"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72" name="Slide Number"/>
          <p:cNvSpPr txBox="1">
            <a:spLocks noGrp="1"/>
          </p:cNvSpPr>
          <p:nvPr>
            <p:ph type="sldNum" sz="quarter" idx="2"/>
          </p:nvPr>
        </p:nvSpPr>
        <p:spPr>
          <a:xfrm>
            <a:off x="22827741" y="12065000"/>
            <a:ext cx="398197"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pic>
        <p:nvPicPr>
          <p:cNvPr id="173"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174" name="Q. In the past two months, has your child’s teacher communicated with you in any of the following ways? Please select all that apply."/>
          <p:cNvSpPr txBox="1"/>
          <p:nvPr/>
        </p:nvSpPr>
        <p:spPr>
          <a:xfrm>
            <a:off x="1143000" y="2164814"/>
            <a:ext cx="22098000"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defTabSz="554990">
              <a:defRPr sz="3420" b="1">
                <a:latin typeface="Exo 2"/>
                <a:ea typeface="Exo 2"/>
                <a:cs typeface="Exo 2"/>
                <a:sym typeface="Exo 2"/>
              </a:defRPr>
            </a:lvl1pPr>
          </a:lstStyle>
          <a:p>
            <a:r>
              <a:t>Q. In the past two months, has your child’s teacher communicated with you in any of the following ways? Please select all that apply.</a:t>
            </a:r>
          </a:p>
        </p:txBody>
      </p:sp>
      <p:graphicFrame>
        <p:nvGraphicFramePr>
          <p:cNvPr id="175" name="Table"/>
          <p:cNvGraphicFramePr/>
          <p:nvPr/>
        </p:nvGraphicFramePr>
        <p:xfrm>
          <a:off x="1161580" y="3420943"/>
          <a:ext cx="22103053" cy="8001000"/>
        </p:xfrm>
        <a:graphic>
          <a:graphicData uri="http://schemas.openxmlformats.org/drawingml/2006/table">
            <a:tbl>
              <a:tblPr firstRow="1" bandRow="1">
                <a:tableStyleId>{4C3C2611-4C71-4FC5-86AE-919BDF0F9419}</a:tableStyleId>
              </a:tblPr>
              <a:tblGrid>
                <a:gridCol w="7526808">
                  <a:extLst>
                    <a:ext uri="{9D8B030D-6E8A-4147-A177-3AD203B41FA5}">
                      <a16:colId xmlns:a16="http://schemas.microsoft.com/office/drawing/2014/main" val="20000"/>
                    </a:ext>
                  </a:extLst>
                </a:gridCol>
                <a:gridCol w="2915249">
                  <a:extLst>
                    <a:ext uri="{9D8B030D-6E8A-4147-A177-3AD203B41FA5}">
                      <a16:colId xmlns:a16="http://schemas.microsoft.com/office/drawing/2014/main" val="20001"/>
                    </a:ext>
                  </a:extLst>
                </a:gridCol>
                <a:gridCol w="2915249">
                  <a:extLst>
                    <a:ext uri="{9D8B030D-6E8A-4147-A177-3AD203B41FA5}">
                      <a16:colId xmlns:a16="http://schemas.microsoft.com/office/drawing/2014/main" val="20002"/>
                    </a:ext>
                  </a:extLst>
                </a:gridCol>
                <a:gridCol w="2915249">
                  <a:extLst>
                    <a:ext uri="{9D8B030D-6E8A-4147-A177-3AD203B41FA5}">
                      <a16:colId xmlns:a16="http://schemas.microsoft.com/office/drawing/2014/main" val="20003"/>
                    </a:ext>
                  </a:extLst>
                </a:gridCol>
                <a:gridCol w="2915249">
                  <a:extLst>
                    <a:ext uri="{9D8B030D-6E8A-4147-A177-3AD203B41FA5}">
                      <a16:colId xmlns:a16="http://schemas.microsoft.com/office/drawing/2014/main" val="20004"/>
                    </a:ext>
                  </a:extLst>
                </a:gridCol>
                <a:gridCol w="2915249">
                  <a:extLst>
                    <a:ext uri="{9D8B030D-6E8A-4147-A177-3AD203B41FA5}">
                      <a16:colId xmlns:a16="http://schemas.microsoft.com/office/drawing/2014/main" val="20005"/>
                    </a:ext>
                  </a:extLst>
                </a:gridCol>
              </a:tblGrid>
              <a:tr h="889000">
                <a:tc>
                  <a:txBody>
                    <a:bodyPr/>
                    <a:lstStyle/>
                    <a:p>
                      <a:pPr defTabSz="914400">
                        <a:defRPr sz="3600"/>
                      </a:pPr>
                      <a:endParaRPr/>
                    </a:p>
                  </a:txBody>
                  <a:tcPr marL="50800" marR="50800" marT="50800" marB="50800" anchor="ctr" horzOverflow="overflow">
                    <a:solidFill>
                      <a:srgbClr val="317D87"/>
                    </a:solidFill>
                  </a:tcPr>
                </a:tc>
                <a:tc>
                  <a:txBody>
                    <a:bodyPr/>
                    <a:lstStyle/>
                    <a:p>
                      <a:pPr defTabSz="914400">
                        <a:defRPr sz="1800" b="0">
                          <a:solidFill>
                            <a:srgbClr val="000000"/>
                          </a:solidFill>
                        </a:defRPr>
                      </a:pPr>
                      <a:r>
                        <a:rPr sz="3200" b="1">
                          <a:solidFill>
                            <a:srgbClr val="FFFFFF"/>
                          </a:solidFill>
                        </a:rPr>
                        <a:t>All Parents</a:t>
                      </a:r>
                    </a:p>
                  </a:txBody>
                  <a:tcPr marL="50800" marR="50800" marT="50800" marB="50800" anchor="ctr" horzOverflow="overflow">
                    <a:solidFill>
                      <a:srgbClr val="317D87"/>
                    </a:solidFill>
                  </a:tcPr>
                </a:tc>
                <a:tc>
                  <a:txBody>
                    <a:bodyPr/>
                    <a:lstStyle/>
                    <a:p>
                      <a:pPr defTabSz="914400">
                        <a:defRPr sz="1800" b="0">
                          <a:solidFill>
                            <a:srgbClr val="000000"/>
                          </a:solidFill>
                        </a:defRPr>
                      </a:pPr>
                      <a:r>
                        <a:rPr sz="3200" b="1">
                          <a:solidFill>
                            <a:srgbClr val="FFFFFF"/>
                          </a:solidFill>
                        </a:rPr>
                        <a:t>White</a:t>
                      </a:r>
                    </a:p>
                  </a:txBody>
                  <a:tcPr marL="50800" marR="50800" marT="50800" marB="50800" anchor="ctr" horzOverflow="overflow">
                    <a:solidFill>
                      <a:srgbClr val="317D87"/>
                    </a:solidFill>
                  </a:tcPr>
                </a:tc>
                <a:tc>
                  <a:txBody>
                    <a:bodyPr/>
                    <a:lstStyle/>
                    <a:p>
                      <a:pPr defTabSz="914400">
                        <a:defRPr sz="1800" b="0">
                          <a:solidFill>
                            <a:srgbClr val="000000"/>
                          </a:solidFill>
                        </a:defRPr>
                      </a:pPr>
                      <a:r>
                        <a:rPr sz="3200" b="1">
                          <a:solidFill>
                            <a:srgbClr val="FFFFFF"/>
                          </a:solidFill>
                        </a:rPr>
                        <a:t>Black</a:t>
                      </a:r>
                    </a:p>
                  </a:txBody>
                  <a:tcPr marL="50800" marR="50800" marT="50800" marB="50800" anchor="ctr" horzOverflow="overflow">
                    <a:solidFill>
                      <a:srgbClr val="317D87"/>
                    </a:solidFill>
                  </a:tcPr>
                </a:tc>
                <a:tc>
                  <a:txBody>
                    <a:bodyPr/>
                    <a:lstStyle/>
                    <a:p>
                      <a:pPr defTabSz="914400">
                        <a:defRPr sz="1800" b="0">
                          <a:solidFill>
                            <a:srgbClr val="000000"/>
                          </a:solidFill>
                        </a:defRPr>
                      </a:pPr>
                      <a:r>
                        <a:rPr sz="3200" b="1">
                          <a:solidFill>
                            <a:srgbClr val="FFFFFF"/>
                          </a:solidFill>
                        </a:rPr>
                        <a:t>Hispanic</a:t>
                      </a:r>
                    </a:p>
                  </a:txBody>
                  <a:tcPr marL="50800" marR="50800" marT="50800" marB="50800" anchor="ctr" horzOverflow="overflow">
                    <a:solidFill>
                      <a:srgbClr val="317D87"/>
                    </a:solidFill>
                  </a:tcPr>
                </a:tc>
                <a:tc>
                  <a:txBody>
                    <a:bodyPr/>
                    <a:lstStyle/>
                    <a:p>
                      <a:pPr defTabSz="914400">
                        <a:defRPr sz="1800" b="0">
                          <a:solidFill>
                            <a:srgbClr val="000000"/>
                          </a:solidFill>
                        </a:defRPr>
                      </a:pPr>
                      <a:r>
                        <a:rPr sz="3200" b="1">
                          <a:solidFill>
                            <a:srgbClr val="FFFFFF"/>
                          </a:solidFill>
                        </a:rPr>
                        <a:t>Asian/Other</a:t>
                      </a:r>
                    </a:p>
                  </a:txBody>
                  <a:tcPr marL="50800" marR="50800" marT="50800" marB="50800" anchor="ctr" horzOverflow="overflow">
                    <a:solidFill>
                      <a:srgbClr val="317D87"/>
                    </a:solidFill>
                  </a:tcPr>
                </a:tc>
                <a:extLst>
                  <a:ext uri="{0D108BD9-81ED-4DB2-BD59-A6C34878D82A}">
                    <a16:rowId xmlns:a16="http://schemas.microsoft.com/office/drawing/2014/main" val="10000"/>
                  </a:ext>
                </a:extLst>
              </a:tr>
              <a:tr h="1016000">
                <a:tc>
                  <a:txBody>
                    <a:bodyPr/>
                    <a:lstStyle/>
                    <a:p>
                      <a:pPr defTabSz="914400">
                        <a:defRPr sz="1800"/>
                      </a:pPr>
                      <a:r>
                        <a:rPr sz="3000" b="1"/>
                        <a:t>Provided updates about what 
they were teaching</a:t>
                      </a:r>
                    </a:p>
                  </a:txBody>
                  <a:tcPr marL="50800" marR="50800" marT="50800" marB="50800" anchor="ctr" horzOverflow="overflow"/>
                </a:tc>
                <a:tc>
                  <a:txBody>
                    <a:bodyPr/>
                    <a:lstStyle/>
                    <a:p>
                      <a:pPr defTabSz="914400">
                        <a:defRPr sz="1800"/>
                      </a:pPr>
                      <a:r>
                        <a:rPr sz="3600"/>
                        <a:t>49%</a:t>
                      </a:r>
                    </a:p>
                  </a:txBody>
                  <a:tcPr marL="50800" marR="50800" marT="50800" marB="50800" anchor="ctr" horzOverflow="overflow"/>
                </a:tc>
                <a:tc>
                  <a:txBody>
                    <a:bodyPr/>
                    <a:lstStyle/>
                    <a:p>
                      <a:pPr defTabSz="914400">
                        <a:defRPr sz="1800"/>
                      </a:pPr>
                      <a:r>
                        <a:rPr sz="3600"/>
                        <a:t>50%</a:t>
                      </a:r>
                    </a:p>
                  </a:txBody>
                  <a:tcPr marL="50800" marR="50800" marT="50800" marB="50800" anchor="ctr" horzOverflow="overflow"/>
                </a:tc>
                <a:tc>
                  <a:txBody>
                    <a:bodyPr/>
                    <a:lstStyle/>
                    <a:p>
                      <a:pPr defTabSz="914400">
                        <a:defRPr sz="1800"/>
                      </a:pPr>
                      <a:r>
                        <a:rPr sz="3600"/>
                        <a:t>54%</a:t>
                      </a:r>
                    </a:p>
                  </a:txBody>
                  <a:tcPr marL="50800" marR="50800" marT="50800" marB="50800" anchor="ctr" horzOverflow="overflow"/>
                </a:tc>
                <a:tc>
                  <a:txBody>
                    <a:bodyPr/>
                    <a:lstStyle/>
                    <a:p>
                      <a:pPr defTabSz="914400">
                        <a:defRPr sz="1800"/>
                      </a:pPr>
                      <a:r>
                        <a:rPr sz="3600"/>
                        <a:t>41%</a:t>
                      </a:r>
                    </a:p>
                  </a:txBody>
                  <a:tcPr marL="50800" marR="50800" marT="50800" marB="50800" anchor="ctr" horzOverflow="overflow"/>
                </a:tc>
                <a:tc>
                  <a:txBody>
                    <a:bodyPr/>
                    <a:lstStyle/>
                    <a:p>
                      <a:pPr defTabSz="914400">
                        <a:defRPr sz="1800"/>
                      </a:pPr>
                      <a:r>
                        <a:rPr sz="3600"/>
                        <a:t>59%</a:t>
                      </a:r>
                    </a:p>
                  </a:txBody>
                  <a:tcPr marL="50800" marR="50800" marT="50800" marB="50800" anchor="ctr" horzOverflow="overflow"/>
                </a:tc>
                <a:extLst>
                  <a:ext uri="{0D108BD9-81ED-4DB2-BD59-A6C34878D82A}">
                    <a16:rowId xmlns:a16="http://schemas.microsoft.com/office/drawing/2014/main" val="10001"/>
                  </a:ext>
                </a:extLst>
              </a:tr>
              <a:tr h="1016000">
                <a:tc>
                  <a:txBody>
                    <a:bodyPr/>
                    <a:lstStyle/>
                    <a:p>
                      <a:pPr defTabSz="914400">
                        <a:defRPr sz="1800"/>
                      </a:pPr>
                      <a:r>
                        <a:rPr sz="3000" b="1"/>
                        <a:t>Sent you a report card or similar progress report for your child</a:t>
                      </a:r>
                    </a:p>
                  </a:txBody>
                  <a:tcPr marL="50800" marR="50800" marT="50800" marB="50800" anchor="ctr" horzOverflow="overflow"/>
                </a:tc>
                <a:tc>
                  <a:txBody>
                    <a:bodyPr/>
                    <a:lstStyle/>
                    <a:p>
                      <a:pPr defTabSz="914400">
                        <a:defRPr sz="1800"/>
                      </a:pPr>
                      <a:r>
                        <a:rPr sz="3600"/>
                        <a:t>44%</a:t>
                      </a:r>
                    </a:p>
                  </a:txBody>
                  <a:tcPr marL="50800" marR="50800" marT="50800" marB="50800" anchor="ctr" horzOverflow="overflow"/>
                </a:tc>
                <a:tc>
                  <a:txBody>
                    <a:bodyPr/>
                    <a:lstStyle/>
                    <a:p>
                      <a:pPr defTabSz="914400">
                        <a:defRPr sz="1800"/>
                      </a:pPr>
                      <a:r>
                        <a:rPr sz="3600"/>
                        <a:t>46%</a:t>
                      </a:r>
                    </a:p>
                  </a:txBody>
                  <a:tcPr marL="50800" marR="50800" marT="50800" marB="50800" anchor="ctr" horzOverflow="overflow"/>
                </a:tc>
                <a:tc>
                  <a:txBody>
                    <a:bodyPr/>
                    <a:lstStyle/>
                    <a:p>
                      <a:pPr defTabSz="914400">
                        <a:defRPr sz="1800"/>
                      </a:pPr>
                      <a:r>
                        <a:rPr sz="3600"/>
                        <a:t>46%</a:t>
                      </a:r>
                    </a:p>
                  </a:txBody>
                  <a:tcPr marL="50800" marR="50800" marT="50800" marB="50800" anchor="ctr" horzOverflow="overflow"/>
                </a:tc>
                <a:tc>
                  <a:txBody>
                    <a:bodyPr/>
                    <a:lstStyle/>
                    <a:p>
                      <a:pPr defTabSz="914400">
                        <a:defRPr sz="1800"/>
                      </a:pPr>
                      <a:r>
                        <a:rPr sz="3600"/>
                        <a:t>39%</a:t>
                      </a:r>
                    </a:p>
                  </a:txBody>
                  <a:tcPr marL="50800" marR="50800" marT="50800" marB="50800" anchor="ctr" horzOverflow="overflow"/>
                </a:tc>
                <a:tc>
                  <a:txBody>
                    <a:bodyPr/>
                    <a:lstStyle/>
                    <a:p>
                      <a:pPr defTabSz="914400">
                        <a:defRPr sz="1800"/>
                      </a:pPr>
                      <a:r>
                        <a:rPr sz="3600"/>
                        <a:t>43%</a:t>
                      </a:r>
                    </a:p>
                  </a:txBody>
                  <a:tcPr marL="50800" marR="50800" marT="50800" marB="50800" anchor="ctr" horzOverflow="overflow"/>
                </a:tc>
                <a:extLst>
                  <a:ext uri="{0D108BD9-81ED-4DB2-BD59-A6C34878D82A}">
                    <a16:rowId xmlns:a16="http://schemas.microsoft.com/office/drawing/2014/main" val="10002"/>
                  </a:ext>
                </a:extLst>
              </a:tr>
              <a:tr h="1016000">
                <a:tc>
                  <a:txBody>
                    <a:bodyPr/>
                    <a:lstStyle/>
                    <a:p>
                      <a:pPr defTabSz="914400">
                        <a:defRPr sz="1800"/>
                      </a:pPr>
                      <a:r>
                        <a:rPr sz="3000" b="1"/>
                        <a:t>Had a conversation with you about your child’s academic performance</a:t>
                      </a:r>
                    </a:p>
                  </a:txBody>
                  <a:tcPr marL="50800" marR="50800" marT="50800" marB="50800" anchor="ctr" horzOverflow="overflow"/>
                </a:tc>
                <a:tc>
                  <a:txBody>
                    <a:bodyPr/>
                    <a:lstStyle/>
                    <a:p>
                      <a:pPr defTabSz="914400">
                        <a:defRPr sz="1800"/>
                      </a:pPr>
                      <a:r>
                        <a:rPr sz="3600"/>
                        <a:t>42%</a:t>
                      </a:r>
                    </a:p>
                  </a:txBody>
                  <a:tcPr marL="50800" marR="50800" marT="50800" marB="50800" anchor="ctr" horzOverflow="overflow"/>
                </a:tc>
                <a:tc>
                  <a:txBody>
                    <a:bodyPr/>
                    <a:lstStyle/>
                    <a:p>
                      <a:pPr defTabSz="914400">
                        <a:defRPr sz="1800"/>
                      </a:pPr>
                      <a:r>
                        <a:rPr sz="3600"/>
                        <a:t>40%</a:t>
                      </a:r>
                    </a:p>
                  </a:txBody>
                  <a:tcPr marL="50800" marR="50800" marT="50800" marB="50800" anchor="ctr" horzOverflow="overflow"/>
                </a:tc>
                <a:tc>
                  <a:txBody>
                    <a:bodyPr/>
                    <a:lstStyle/>
                    <a:p>
                      <a:pPr defTabSz="914400">
                        <a:defRPr sz="1800"/>
                      </a:pPr>
                      <a:r>
                        <a:rPr sz="3600"/>
                        <a:t>45%</a:t>
                      </a:r>
                    </a:p>
                  </a:txBody>
                  <a:tcPr marL="50800" marR="50800" marT="50800" marB="50800" anchor="ctr" horzOverflow="overflow"/>
                </a:tc>
                <a:tc>
                  <a:txBody>
                    <a:bodyPr/>
                    <a:lstStyle/>
                    <a:p>
                      <a:pPr defTabSz="914400">
                        <a:defRPr sz="1800"/>
                      </a:pPr>
                      <a:r>
                        <a:rPr sz="3600"/>
                        <a:t>46%</a:t>
                      </a:r>
                    </a:p>
                  </a:txBody>
                  <a:tcPr marL="50800" marR="50800" marT="50800" marB="50800" anchor="ctr" horzOverflow="overflow"/>
                </a:tc>
                <a:tc>
                  <a:txBody>
                    <a:bodyPr/>
                    <a:lstStyle/>
                    <a:p>
                      <a:pPr defTabSz="914400">
                        <a:defRPr sz="1800"/>
                      </a:pPr>
                      <a:r>
                        <a:rPr sz="3600"/>
                        <a:t>40%</a:t>
                      </a:r>
                    </a:p>
                  </a:txBody>
                  <a:tcPr marL="50800" marR="50800" marT="50800" marB="50800" anchor="ctr" horzOverflow="overflow"/>
                </a:tc>
                <a:extLst>
                  <a:ext uri="{0D108BD9-81ED-4DB2-BD59-A6C34878D82A}">
                    <a16:rowId xmlns:a16="http://schemas.microsoft.com/office/drawing/2014/main" val="10003"/>
                  </a:ext>
                </a:extLst>
              </a:tr>
              <a:tr h="1016000">
                <a:tc>
                  <a:txBody>
                    <a:bodyPr/>
                    <a:lstStyle/>
                    <a:p>
                      <a:pPr defTabSz="914400">
                        <a:defRPr sz="1800"/>
                      </a:pPr>
                      <a:r>
                        <a:rPr sz="3000" b="1"/>
                        <a:t>Asked how you felt about your child’s learning and needs</a:t>
                      </a:r>
                    </a:p>
                  </a:txBody>
                  <a:tcPr marL="50800" marR="50800" marT="50800" marB="50800" anchor="ctr" horzOverflow="overflow"/>
                </a:tc>
                <a:tc>
                  <a:txBody>
                    <a:bodyPr/>
                    <a:lstStyle/>
                    <a:p>
                      <a:pPr defTabSz="914400">
                        <a:defRPr sz="1800"/>
                      </a:pPr>
                      <a:r>
                        <a:rPr sz="3600"/>
                        <a:t>31%</a:t>
                      </a:r>
                    </a:p>
                  </a:txBody>
                  <a:tcPr marL="50800" marR="50800" marT="50800" marB="50800" anchor="ctr" horzOverflow="overflow"/>
                </a:tc>
                <a:tc>
                  <a:txBody>
                    <a:bodyPr/>
                    <a:lstStyle/>
                    <a:p>
                      <a:pPr defTabSz="914400">
                        <a:defRPr sz="1800"/>
                      </a:pPr>
                      <a:r>
                        <a:rPr sz="3600"/>
                        <a:t>29%</a:t>
                      </a:r>
                    </a:p>
                  </a:txBody>
                  <a:tcPr marL="50800" marR="50800" marT="50800" marB="50800" anchor="ctr" horzOverflow="overflow"/>
                </a:tc>
                <a:tc>
                  <a:txBody>
                    <a:bodyPr/>
                    <a:lstStyle/>
                    <a:p>
                      <a:pPr defTabSz="914400">
                        <a:defRPr sz="1800"/>
                      </a:pPr>
                      <a:r>
                        <a:rPr sz="3600"/>
                        <a:t>35%</a:t>
                      </a:r>
                    </a:p>
                  </a:txBody>
                  <a:tcPr marL="50800" marR="50800" marT="50800" marB="50800" anchor="ctr" horzOverflow="overflow"/>
                </a:tc>
                <a:tc>
                  <a:txBody>
                    <a:bodyPr/>
                    <a:lstStyle/>
                    <a:p>
                      <a:pPr defTabSz="914400">
                        <a:defRPr sz="1800"/>
                      </a:pPr>
                      <a:r>
                        <a:rPr sz="3600"/>
                        <a:t>33%</a:t>
                      </a:r>
                    </a:p>
                  </a:txBody>
                  <a:tcPr marL="50800" marR="50800" marT="50800" marB="50800" anchor="ctr" horzOverflow="overflow"/>
                </a:tc>
                <a:tc>
                  <a:txBody>
                    <a:bodyPr/>
                    <a:lstStyle/>
                    <a:p>
                      <a:pPr defTabSz="914400">
                        <a:defRPr sz="1800"/>
                      </a:pPr>
                      <a:r>
                        <a:rPr sz="3600"/>
                        <a:t>40%</a:t>
                      </a:r>
                    </a:p>
                  </a:txBody>
                  <a:tcPr marL="50800" marR="50800" marT="50800" marB="50800" anchor="ctr" horzOverflow="overflow"/>
                </a:tc>
                <a:extLst>
                  <a:ext uri="{0D108BD9-81ED-4DB2-BD59-A6C34878D82A}">
                    <a16:rowId xmlns:a16="http://schemas.microsoft.com/office/drawing/2014/main" val="10004"/>
                  </a:ext>
                </a:extLst>
              </a:tr>
              <a:tr h="1016000">
                <a:tc>
                  <a:txBody>
                    <a:bodyPr/>
                    <a:lstStyle/>
                    <a:p>
                      <a:pPr defTabSz="914400">
                        <a:defRPr sz="1800"/>
                      </a:pPr>
                      <a:r>
                        <a:rPr sz="3000" b="1"/>
                        <a:t>Had a conversation with you about your child’s interests or goals for the future</a:t>
                      </a:r>
                    </a:p>
                  </a:txBody>
                  <a:tcPr marL="50800" marR="50800" marT="50800" marB="50800" anchor="ctr" horzOverflow="overflow"/>
                </a:tc>
                <a:tc>
                  <a:txBody>
                    <a:bodyPr/>
                    <a:lstStyle/>
                    <a:p>
                      <a:pPr defTabSz="914400">
                        <a:defRPr sz="1800"/>
                      </a:pPr>
                      <a:r>
                        <a:rPr sz="3600"/>
                        <a:t>24%</a:t>
                      </a:r>
                    </a:p>
                  </a:txBody>
                  <a:tcPr marL="50800" marR="50800" marT="50800" marB="50800" anchor="ctr" horzOverflow="overflow"/>
                </a:tc>
                <a:tc>
                  <a:txBody>
                    <a:bodyPr/>
                    <a:lstStyle/>
                    <a:p>
                      <a:pPr defTabSz="914400">
                        <a:defRPr sz="1800"/>
                      </a:pPr>
                      <a:r>
                        <a:rPr sz="3600"/>
                        <a:t>23%</a:t>
                      </a:r>
                    </a:p>
                  </a:txBody>
                  <a:tcPr marL="50800" marR="50800" marT="50800" marB="50800" anchor="ctr" horzOverflow="overflow"/>
                </a:tc>
                <a:tc>
                  <a:txBody>
                    <a:bodyPr/>
                    <a:lstStyle/>
                    <a:p>
                      <a:pPr defTabSz="914400">
                        <a:defRPr sz="1800"/>
                      </a:pPr>
                      <a:r>
                        <a:rPr sz="3600"/>
                        <a:t>20%</a:t>
                      </a:r>
                    </a:p>
                  </a:txBody>
                  <a:tcPr marL="50800" marR="50800" marT="50800" marB="50800" anchor="ctr" horzOverflow="overflow"/>
                </a:tc>
                <a:tc>
                  <a:txBody>
                    <a:bodyPr/>
                    <a:lstStyle/>
                    <a:p>
                      <a:pPr defTabSz="914400">
                        <a:defRPr sz="1800"/>
                      </a:pPr>
                      <a:r>
                        <a:rPr sz="3600"/>
                        <a:t>27%</a:t>
                      </a:r>
                    </a:p>
                  </a:txBody>
                  <a:tcPr marL="50800" marR="50800" marT="50800" marB="50800" anchor="ctr" horzOverflow="overflow"/>
                </a:tc>
                <a:tc>
                  <a:txBody>
                    <a:bodyPr/>
                    <a:lstStyle/>
                    <a:p>
                      <a:pPr defTabSz="914400">
                        <a:defRPr sz="1800"/>
                      </a:pPr>
                      <a:r>
                        <a:rPr sz="3600"/>
                        <a:t>27%</a:t>
                      </a:r>
                    </a:p>
                  </a:txBody>
                  <a:tcPr marL="50800" marR="50800" marT="50800" marB="50800" anchor="ctr" horzOverflow="overflow"/>
                </a:tc>
                <a:extLst>
                  <a:ext uri="{0D108BD9-81ED-4DB2-BD59-A6C34878D82A}">
                    <a16:rowId xmlns:a16="http://schemas.microsoft.com/office/drawing/2014/main" val="10005"/>
                  </a:ext>
                </a:extLst>
              </a:tr>
              <a:tr h="1016000">
                <a:tc>
                  <a:txBody>
                    <a:bodyPr/>
                    <a:lstStyle/>
                    <a:p>
                      <a:pPr defTabSz="914400">
                        <a:defRPr sz="1800"/>
                      </a:pPr>
                      <a:r>
                        <a:rPr sz="3000" b="1"/>
                        <a:t>Contacted you to discuss a disciplinary issue with your child</a:t>
                      </a:r>
                    </a:p>
                  </a:txBody>
                  <a:tcPr marL="50800" marR="50800" marT="50800" marB="50800" anchor="ctr" horzOverflow="overflow"/>
                </a:tc>
                <a:tc>
                  <a:txBody>
                    <a:bodyPr/>
                    <a:lstStyle/>
                    <a:p>
                      <a:pPr defTabSz="914400">
                        <a:defRPr sz="1800"/>
                      </a:pPr>
                      <a:r>
                        <a:rPr sz="3600"/>
                        <a:t>11%</a:t>
                      </a:r>
                    </a:p>
                  </a:txBody>
                  <a:tcPr marL="50800" marR="50800" marT="50800" marB="50800" anchor="ctr" horzOverflow="overflow"/>
                </a:tc>
                <a:tc>
                  <a:txBody>
                    <a:bodyPr/>
                    <a:lstStyle/>
                    <a:p>
                      <a:pPr defTabSz="914400">
                        <a:defRPr sz="1800"/>
                      </a:pPr>
                      <a:r>
                        <a:rPr sz="3600"/>
                        <a:t>9%</a:t>
                      </a:r>
                    </a:p>
                  </a:txBody>
                  <a:tcPr marL="50800" marR="50800" marT="50800" marB="50800" anchor="ctr" horzOverflow="overflow"/>
                </a:tc>
                <a:tc>
                  <a:txBody>
                    <a:bodyPr/>
                    <a:lstStyle/>
                    <a:p>
                      <a:pPr defTabSz="914400">
                        <a:defRPr sz="1800"/>
                      </a:pPr>
                      <a:r>
                        <a:rPr sz="3600"/>
                        <a:t>7%</a:t>
                      </a:r>
                    </a:p>
                  </a:txBody>
                  <a:tcPr marL="50800" marR="50800" marT="50800" marB="50800" anchor="ctr" horzOverflow="overflow"/>
                </a:tc>
                <a:tc>
                  <a:txBody>
                    <a:bodyPr/>
                    <a:lstStyle/>
                    <a:p>
                      <a:pPr defTabSz="914400">
                        <a:defRPr sz="1800"/>
                      </a:pPr>
                      <a:r>
                        <a:rPr sz="3600"/>
                        <a:t>18%</a:t>
                      </a:r>
                    </a:p>
                  </a:txBody>
                  <a:tcPr marL="50800" marR="50800" marT="50800" marB="50800" anchor="ctr" horzOverflow="overflow"/>
                </a:tc>
                <a:tc>
                  <a:txBody>
                    <a:bodyPr/>
                    <a:lstStyle/>
                    <a:p>
                      <a:pPr defTabSz="914400">
                        <a:defRPr sz="1800"/>
                      </a:pPr>
                      <a:r>
                        <a:rPr sz="3600"/>
                        <a:t>14%</a:t>
                      </a:r>
                    </a:p>
                  </a:txBody>
                  <a:tcPr marL="50800" marR="50800" marT="50800" marB="50800" anchor="ctr" horzOverflow="overflow"/>
                </a:tc>
                <a:extLst>
                  <a:ext uri="{0D108BD9-81ED-4DB2-BD59-A6C34878D82A}">
                    <a16:rowId xmlns:a16="http://schemas.microsoft.com/office/drawing/2014/main" val="10006"/>
                  </a:ext>
                </a:extLst>
              </a:tr>
              <a:tr h="1016000">
                <a:tc>
                  <a:txBody>
                    <a:bodyPr/>
                    <a:lstStyle/>
                    <a:p>
                      <a:pPr defTabSz="914400">
                        <a:defRPr sz="1800"/>
                      </a:pPr>
                      <a:r>
                        <a:rPr sz="3000" b="1"/>
                        <a:t>None of these</a:t>
                      </a:r>
                    </a:p>
                  </a:txBody>
                  <a:tcPr marL="50800" marR="50800" marT="50800" marB="50800" anchor="ctr" horzOverflow="overflow"/>
                </a:tc>
                <a:tc>
                  <a:txBody>
                    <a:bodyPr/>
                    <a:lstStyle/>
                    <a:p>
                      <a:pPr defTabSz="914400">
                        <a:defRPr sz="1800"/>
                      </a:pPr>
                      <a:r>
                        <a:rPr sz="3600"/>
                        <a:t>16%</a:t>
                      </a:r>
                    </a:p>
                  </a:txBody>
                  <a:tcPr marL="50800" marR="50800" marT="50800" marB="50800" anchor="ctr" horzOverflow="overflow"/>
                </a:tc>
                <a:tc>
                  <a:txBody>
                    <a:bodyPr/>
                    <a:lstStyle/>
                    <a:p>
                      <a:pPr defTabSz="914400">
                        <a:defRPr sz="1800"/>
                      </a:pPr>
                      <a:r>
                        <a:rPr sz="3600"/>
                        <a:t>18%</a:t>
                      </a:r>
                    </a:p>
                  </a:txBody>
                  <a:tcPr marL="50800" marR="50800" marT="50800" marB="50800" anchor="ctr" horzOverflow="overflow"/>
                </a:tc>
                <a:tc>
                  <a:txBody>
                    <a:bodyPr/>
                    <a:lstStyle/>
                    <a:p>
                      <a:pPr defTabSz="914400">
                        <a:defRPr sz="1800"/>
                      </a:pPr>
                      <a:r>
                        <a:rPr sz="3600"/>
                        <a:t>9%</a:t>
                      </a:r>
                    </a:p>
                  </a:txBody>
                  <a:tcPr marL="50800" marR="50800" marT="50800" marB="50800" anchor="ctr" horzOverflow="overflow"/>
                </a:tc>
                <a:tc>
                  <a:txBody>
                    <a:bodyPr/>
                    <a:lstStyle/>
                    <a:p>
                      <a:pPr defTabSz="914400">
                        <a:defRPr sz="1800"/>
                      </a:pPr>
                      <a:r>
                        <a:rPr sz="3600"/>
                        <a:t>13%</a:t>
                      </a:r>
                    </a:p>
                  </a:txBody>
                  <a:tcPr marL="50800" marR="50800" marT="50800" marB="50800" anchor="ctr" horzOverflow="overflow"/>
                </a:tc>
                <a:tc>
                  <a:txBody>
                    <a:bodyPr/>
                    <a:lstStyle/>
                    <a:p>
                      <a:pPr defTabSz="914400">
                        <a:defRPr sz="1800"/>
                      </a:pPr>
                      <a:r>
                        <a:rPr sz="3600"/>
                        <a:t>16%</a:t>
                      </a:r>
                    </a:p>
                  </a:txBody>
                  <a:tcPr marL="50800" marR="50800" marT="50800" marB="50800" anchor="ctr" horzOverflow="overflow"/>
                </a:tc>
                <a:extLst>
                  <a:ext uri="{0D108BD9-81ED-4DB2-BD59-A6C34878D82A}">
                    <a16:rowId xmlns:a16="http://schemas.microsoft.com/office/drawing/2014/main" val="10007"/>
                  </a:ext>
                </a:extLst>
              </a:tr>
            </a:tbl>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arents Whose Child Is Doing Remote Or Hybrid Learning More Likely To Say School Should Be Doing More To Engage Parents"/>
          <p:cNvSpPr txBox="1">
            <a:spLocks noGrp="1"/>
          </p:cNvSpPr>
          <p:nvPr>
            <p:ph type="title"/>
          </p:nvPr>
        </p:nvSpPr>
        <p:spPr>
          <a:prstGeom prst="rect">
            <a:avLst/>
          </a:prstGeom>
        </p:spPr>
        <p:txBody>
          <a:bodyPr/>
          <a:lstStyle>
            <a:lvl1pPr defTabSz="426466">
              <a:defRPr sz="5694"/>
            </a:lvl1pPr>
          </a:lstStyle>
          <a:p>
            <a:r>
              <a:t>Parents Whose Child Is Doing Remote Or Hybrid Learning More Likely To Say School Should Be Doing More To Engage Parents</a:t>
            </a:r>
          </a:p>
        </p:txBody>
      </p:sp>
      <p:pic>
        <p:nvPicPr>
          <p:cNvPr id="178"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79" name="Slide Number"/>
          <p:cNvSpPr txBox="1">
            <a:spLocks noGrp="1"/>
          </p:cNvSpPr>
          <p:nvPr>
            <p:ph type="sldNum" sz="quarter" idx="2"/>
          </p:nvPr>
        </p:nvSpPr>
        <p:spPr>
          <a:xfrm>
            <a:off x="22802747" y="12065000"/>
            <a:ext cx="448184"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180"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181" name="Q. Do you think your child’s school should be doing more, should be doing less, or is doing about the right amount to engage parents in decisions about their children’s education?"/>
          <p:cNvSpPr txBox="1"/>
          <p:nvPr/>
        </p:nvSpPr>
        <p:spPr>
          <a:xfrm>
            <a:off x="1143000" y="2671421"/>
            <a:ext cx="22098000"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defTabSz="554990">
              <a:defRPr sz="3420" b="1">
                <a:latin typeface="Exo 2"/>
                <a:ea typeface="Exo 2"/>
                <a:cs typeface="Exo 2"/>
                <a:sym typeface="Exo 2"/>
              </a:defRPr>
            </a:lvl1pPr>
          </a:lstStyle>
          <a:p>
            <a:r>
              <a:t>Q. Do you think your child’s school should be doing more, should be doing less, or is doing about the right amount to engage parents in decisions about their children’s education?</a:t>
            </a:r>
          </a:p>
        </p:txBody>
      </p:sp>
      <p:pic>
        <p:nvPicPr>
          <p:cNvPr id="2" name="Picture 1">
            <a:extLst>
              <a:ext uri="{FF2B5EF4-FFF2-40B4-BE49-F238E27FC236}">
                <a16:creationId xmlns:a16="http://schemas.microsoft.com/office/drawing/2014/main" id="{F6A10680-C736-CD43-B9D7-EC230DD3A853}"/>
              </a:ext>
            </a:extLst>
          </p:cNvPr>
          <p:cNvPicPr>
            <a:picLocks noChangeAspect="1"/>
          </p:cNvPicPr>
          <p:nvPr/>
        </p:nvPicPr>
        <p:blipFill>
          <a:blip r:embed="rId4"/>
          <a:stretch>
            <a:fillRect/>
          </a:stretch>
        </p:blipFill>
        <p:spPr>
          <a:xfrm>
            <a:off x="1191318" y="4060742"/>
            <a:ext cx="22402800" cy="7378700"/>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More Than 4 In 10 Hispanic Parents Feel Their Child’s School Should Be Doing More To Engage Parents"/>
          <p:cNvSpPr txBox="1">
            <a:spLocks noGrp="1"/>
          </p:cNvSpPr>
          <p:nvPr>
            <p:ph type="title"/>
          </p:nvPr>
        </p:nvSpPr>
        <p:spPr>
          <a:prstGeom prst="rect">
            <a:avLst/>
          </a:prstGeom>
        </p:spPr>
        <p:txBody>
          <a:bodyPr/>
          <a:lstStyle>
            <a:lvl1pPr defTabSz="426466">
              <a:defRPr sz="5694"/>
            </a:lvl1pPr>
          </a:lstStyle>
          <a:p>
            <a:r>
              <a:t>More Than 4 In 10 Hispanic Parents Feel Their Child’s School Should Be Doing More To Engage Parents </a:t>
            </a:r>
          </a:p>
        </p:txBody>
      </p:sp>
      <p:pic>
        <p:nvPicPr>
          <p:cNvPr id="186"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87" name="Slide Number"/>
          <p:cNvSpPr txBox="1">
            <a:spLocks noGrp="1"/>
          </p:cNvSpPr>
          <p:nvPr>
            <p:ph type="sldNum" sz="quarter" idx="2"/>
          </p:nvPr>
        </p:nvSpPr>
        <p:spPr>
          <a:xfrm>
            <a:off x="22803662" y="12065000"/>
            <a:ext cx="446355"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pic>
        <p:nvPicPr>
          <p:cNvPr id="188"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189" name="Q. Do you think your child’s school should be doing more, should be doing less, or is doing about the right amount to engage parents in decisions about their children’s education?"/>
          <p:cNvSpPr txBox="1"/>
          <p:nvPr/>
        </p:nvSpPr>
        <p:spPr>
          <a:xfrm>
            <a:off x="1143000" y="2671421"/>
            <a:ext cx="22098000"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defTabSz="554990">
              <a:defRPr sz="3420" b="1">
                <a:latin typeface="Exo 2"/>
                <a:ea typeface="Exo 2"/>
                <a:cs typeface="Exo 2"/>
                <a:sym typeface="Exo 2"/>
              </a:defRPr>
            </a:lvl1pPr>
          </a:lstStyle>
          <a:p>
            <a:r>
              <a:t>Q. Do you think your child’s school should be doing more, should be doing less, or is doing about the right amount to engage parents in decisions about their children’s education?</a:t>
            </a:r>
          </a:p>
        </p:txBody>
      </p:sp>
      <p:pic>
        <p:nvPicPr>
          <p:cNvPr id="2" name="Picture 1">
            <a:extLst>
              <a:ext uri="{FF2B5EF4-FFF2-40B4-BE49-F238E27FC236}">
                <a16:creationId xmlns:a16="http://schemas.microsoft.com/office/drawing/2014/main" id="{B0022C0E-81DA-254E-A9D0-DF5DEE6ED1D1}"/>
              </a:ext>
            </a:extLst>
          </p:cNvPr>
          <p:cNvPicPr>
            <a:picLocks noChangeAspect="1"/>
          </p:cNvPicPr>
          <p:nvPr/>
        </p:nvPicPr>
        <p:blipFill>
          <a:blip r:embed="rId4"/>
          <a:stretch>
            <a:fillRect/>
          </a:stretch>
        </p:blipFill>
        <p:spPr>
          <a:xfrm>
            <a:off x="1187912" y="4165746"/>
            <a:ext cx="22275800" cy="7302500"/>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arents Whose Child Is Doing Remote Or Hybrid Learning…"/>
          <p:cNvSpPr txBox="1">
            <a:spLocks noGrp="1"/>
          </p:cNvSpPr>
          <p:nvPr>
            <p:ph type="title"/>
          </p:nvPr>
        </p:nvSpPr>
        <p:spPr>
          <a:prstGeom prst="rect">
            <a:avLst/>
          </a:prstGeom>
        </p:spPr>
        <p:txBody>
          <a:bodyPr/>
          <a:lstStyle/>
          <a:p>
            <a:pPr defTabSz="426466">
              <a:defRPr sz="5694"/>
            </a:pPr>
            <a:r>
              <a:t>Parents Whose Child Is Doing Remote Or Hybrid Learning</a:t>
            </a:r>
          </a:p>
          <a:p>
            <a:pPr defTabSz="426466">
              <a:defRPr sz="5694"/>
            </a:pPr>
            <a:r>
              <a:t>Less Likely To Rate Education Quality Positively</a:t>
            </a:r>
          </a:p>
        </p:txBody>
      </p:sp>
      <p:pic>
        <p:nvPicPr>
          <p:cNvPr id="193"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94" name="Slide Number"/>
          <p:cNvSpPr txBox="1">
            <a:spLocks noGrp="1"/>
          </p:cNvSpPr>
          <p:nvPr>
            <p:ph type="sldNum" sz="quarter" idx="2"/>
          </p:nvPr>
        </p:nvSpPr>
        <p:spPr>
          <a:xfrm>
            <a:off x="22794670" y="12065000"/>
            <a:ext cx="46433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pic>
        <p:nvPicPr>
          <p:cNvPr id="195"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198" name="Q. Overall, how would you rate the quality of education your child’s school provides?"/>
          <p:cNvSpPr txBox="1"/>
          <p:nvPr/>
        </p:nvSpPr>
        <p:spPr>
          <a:xfrm>
            <a:off x="1123920" y="2629204"/>
            <a:ext cx="22098001"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Overall, how would you rate the quality of education your child’s school provides?</a:t>
            </a:r>
          </a:p>
        </p:txBody>
      </p:sp>
      <p:pic>
        <p:nvPicPr>
          <p:cNvPr id="2" name="Picture 1">
            <a:extLst>
              <a:ext uri="{FF2B5EF4-FFF2-40B4-BE49-F238E27FC236}">
                <a16:creationId xmlns:a16="http://schemas.microsoft.com/office/drawing/2014/main" id="{57036B3C-DA55-0746-BCAE-020991D577F9}"/>
              </a:ext>
            </a:extLst>
          </p:cNvPr>
          <p:cNvPicPr>
            <a:picLocks noChangeAspect="1"/>
          </p:cNvPicPr>
          <p:nvPr/>
        </p:nvPicPr>
        <p:blipFill>
          <a:blip r:embed="rId4"/>
          <a:stretch>
            <a:fillRect/>
          </a:stretch>
        </p:blipFill>
        <p:spPr>
          <a:xfrm>
            <a:off x="1152756" y="3360850"/>
            <a:ext cx="22212300" cy="7975600"/>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maller Differences By Race/Ethnicity In Rating Quality"/>
          <p:cNvSpPr txBox="1">
            <a:spLocks noGrp="1"/>
          </p:cNvSpPr>
          <p:nvPr>
            <p:ph type="title"/>
          </p:nvPr>
        </p:nvSpPr>
        <p:spPr>
          <a:prstGeom prst="rect">
            <a:avLst/>
          </a:prstGeom>
        </p:spPr>
        <p:txBody>
          <a:bodyPr>
            <a:normAutofit fontScale="90000"/>
          </a:bodyPr>
          <a:lstStyle>
            <a:lvl1pPr defTabSz="484886">
              <a:defRPr sz="6474"/>
            </a:lvl1pPr>
          </a:lstStyle>
          <a:p>
            <a:r>
              <a:t>Smaller Differences By Race/Ethnicity In Rating Quality</a:t>
            </a:r>
          </a:p>
        </p:txBody>
      </p:sp>
      <p:pic>
        <p:nvPicPr>
          <p:cNvPr id="204"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05" name="Slide Number"/>
          <p:cNvSpPr txBox="1">
            <a:spLocks noGrp="1"/>
          </p:cNvSpPr>
          <p:nvPr>
            <p:ph type="sldNum" sz="quarter" idx="2"/>
          </p:nvPr>
        </p:nvSpPr>
        <p:spPr>
          <a:xfrm>
            <a:off x="22806710" y="12065000"/>
            <a:ext cx="44025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pic>
        <p:nvPicPr>
          <p:cNvPr id="206"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209" name="Q. Overall, how would you rate the quality of education your child’s school provides?"/>
          <p:cNvSpPr txBox="1"/>
          <p:nvPr/>
        </p:nvSpPr>
        <p:spPr>
          <a:xfrm>
            <a:off x="1123920" y="2413304"/>
            <a:ext cx="22098001"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Overall, how would you rate the quality of education your child’s school provides?</a:t>
            </a:r>
          </a:p>
        </p:txBody>
      </p:sp>
      <p:pic>
        <p:nvPicPr>
          <p:cNvPr id="3" name="Picture 2">
            <a:extLst>
              <a:ext uri="{FF2B5EF4-FFF2-40B4-BE49-F238E27FC236}">
                <a16:creationId xmlns:a16="http://schemas.microsoft.com/office/drawing/2014/main" id="{B5241F77-F2EC-5B4F-9700-A2020E84E33B}"/>
              </a:ext>
            </a:extLst>
          </p:cNvPr>
          <p:cNvPicPr>
            <a:picLocks noChangeAspect="1"/>
          </p:cNvPicPr>
          <p:nvPr/>
        </p:nvPicPr>
        <p:blipFill>
          <a:blip r:embed="rId4"/>
          <a:stretch>
            <a:fillRect/>
          </a:stretch>
        </p:blipFill>
        <p:spPr>
          <a:xfrm>
            <a:off x="380076" y="3405456"/>
            <a:ext cx="23088600" cy="7975600"/>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arents Least Positive About How Schools Are Doing Providing Personalized Learning And Resources For Mental Health And Emotional Wellbeing"/>
          <p:cNvSpPr txBox="1">
            <a:spLocks noGrp="1"/>
          </p:cNvSpPr>
          <p:nvPr>
            <p:ph type="title"/>
          </p:nvPr>
        </p:nvSpPr>
        <p:spPr>
          <a:xfrm>
            <a:off x="1140471" y="691369"/>
            <a:ext cx="22103058" cy="1905001"/>
          </a:xfrm>
          <a:prstGeom prst="rect">
            <a:avLst/>
          </a:prstGeom>
        </p:spPr>
        <p:txBody>
          <a:bodyPr/>
          <a:lstStyle>
            <a:lvl1pPr defTabSz="350520">
              <a:defRPr sz="4680"/>
            </a:lvl1pPr>
          </a:lstStyle>
          <a:p>
            <a:r>
              <a:t>Parents Least Positive About How Schools Are Doing Providing Personalized Learning And Resources For Mental Health And Emotional Wellbeing </a:t>
            </a:r>
          </a:p>
        </p:txBody>
      </p:sp>
      <p:pic>
        <p:nvPicPr>
          <p:cNvPr id="214"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15" name="Slide Number"/>
          <p:cNvSpPr txBox="1">
            <a:spLocks noGrp="1"/>
          </p:cNvSpPr>
          <p:nvPr>
            <p:ph type="sldNum" sz="quarter" idx="2"/>
          </p:nvPr>
        </p:nvSpPr>
        <p:spPr>
          <a:xfrm>
            <a:off x="22801223" y="12065000"/>
            <a:ext cx="451232"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pic>
        <p:nvPicPr>
          <p:cNvPr id="216"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219" name="Q. How would you currently rate how your child’s school is doing on each of the following?"/>
          <p:cNvSpPr txBox="1"/>
          <p:nvPr/>
        </p:nvSpPr>
        <p:spPr>
          <a:xfrm>
            <a:off x="1143000" y="2302362"/>
            <a:ext cx="22098000" cy="892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How would you currently rate how your child’s school is doing on each of the following?</a:t>
            </a:r>
          </a:p>
        </p:txBody>
      </p:sp>
      <p:pic>
        <p:nvPicPr>
          <p:cNvPr id="3" name="Picture 2">
            <a:extLst>
              <a:ext uri="{FF2B5EF4-FFF2-40B4-BE49-F238E27FC236}">
                <a16:creationId xmlns:a16="http://schemas.microsoft.com/office/drawing/2014/main" id="{DD2E82D9-26C0-EE4D-8EAC-678328EF3087}"/>
              </a:ext>
            </a:extLst>
          </p:cNvPr>
          <p:cNvPicPr>
            <a:picLocks noChangeAspect="1"/>
          </p:cNvPicPr>
          <p:nvPr/>
        </p:nvPicPr>
        <p:blipFill>
          <a:blip r:embed="rId4"/>
          <a:stretch>
            <a:fillRect/>
          </a:stretch>
        </p:blipFill>
        <p:spPr>
          <a:xfrm>
            <a:off x="1098550" y="2893739"/>
            <a:ext cx="22186900" cy="8686800"/>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chool Resources For Students’ Mental Health And Emotional Wellbeing Ranked Lowest Last Month As Well"/>
          <p:cNvSpPr txBox="1">
            <a:spLocks noGrp="1"/>
          </p:cNvSpPr>
          <p:nvPr>
            <p:ph type="title"/>
          </p:nvPr>
        </p:nvSpPr>
        <p:spPr>
          <a:prstGeom prst="rect">
            <a:avLst/>
          </a:prstGeom>
        </p:spPr>
        <p:txBody>
          <a:bodyPr/>
          <a:lstStyle>
            <a:lvl1pPr defTabSz="426466">
              <a:defRPr sz="5694"/>
            </a:lvl1pPr>
          </a:lstStyle>
          <a:p>
            <a:r>
              <a:t>School Resources For Students’ Mental Health And Emotional Wellbeing Ranked Lowest Last Month As Well </a:t>
            </a:r>
          </a:p>
        </p:txBody>
      </p:sp>
      <p:pic>
        <p:nvPicPr>
          <p:cNvPr id="224"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25" name="Slide Number"/>
          <p:cNvSpPr txBox="1">
            <a:spLocks noGrp="1"/>
          </p:cNvSpPr>
          <p:nvPr>
            <p:ph type="sldNum" sz="quarter" idx="2"/>
          </p:nvPr>
        </p:nvSpPr>
        <p:spPr>
          <a:xfrm>
            <a:off x="22810367" y="12065000"/>
            <a:ext cx="432944"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pic>
        <p:nvPicPr>
          <p:cNvPr id="226"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graphicFrame>
        <p:nvGraphicFramePr>
          <p:cNvPr id="227" name="Table"/>
          <p:cNvGraphicFramePr/>
          <p:nvPr/>
        </p:nvGraphicFramePr>
        <p:xfrm>
          <a:off x="1155237" y="2672077"/>
          <a:ext cx="16391171" cy="9084893"/>
        </p:xfrm>
        <a:graphic>
          <a:graphicData uri="http://schemas.openxmlformats.org/drawingml/2006/table">
            <a:tbl>
              <a:tblPr>
                <a:tableStyleId>{4C3C2611-4C71-4FC5-86AE-919BDF0F9419}</a:tableStyleId>
              </a:tblPr>
              <a:tblGrid>
                <a:gridCol w="10775273">
                  <a:extLst>
                    <a:ext uri="{9D8B030D-6E8A-4147-A177-3AD203B41FA5}">
                      <a16:colId xmlns:a16="http://schemas.microsoft.com/office/drawing/2014/main" val="20000"/>
                    </a:ext>
                  </a:extLst>
                </a:gridCol>
                <a:gridCol w="2807949">
                  <a:extLst>
                    <a:ext uri="{9D8B030D-6E8A-4147-A177-3AD203B41FA5}">
                      <a16:colId xmlns:a16="http://schemas.microsoft.com/office/drawing/2014/main" val="20001"/>
                    </a:ext>
                  </a:extLst>
                </a:gridCol>
                <a:gridCol w="2807949">
                  <a:extLst>
                    <a:ext uri="{9D8B030D-6E8A-4147-A177-3AD203B41FA5}">
                      <a16:colId xmlns:a16="http://schemas.microsoft.com/office/drawing/2014/main" val="20002"/>
                    </a:ext>
                  </a:extLst>
                </a:gridCol>
              </a:tblGrid>
              <a:tr h="631773">
                <a:tc>
                  <a:txBody>
                    <a:bodyPr/>
                    <a:lstStyle/>
                    <a:p>
                      <a:pPr defTabSz="914400">
                        <a:defRPr sz="3200" b="1"/>
                      </a:pPr>
                      <a:endParaRPr/>
                    </a:p>
                  </a:txBody>
                  <a:tcPr marL="50800" marR="50800" marT="50800" marB="50800" anchor="ctr" horzOverflow="overflow">
                    <a:lnB w="0">
                      <a:miter lim="400000"/>
                    </a:lnB>
                    <a:solidFill>
                      <a:srgbClr val="4886BA"/>
                    </a:solidFill>
                  </a:tcPr>
                </a:tc>
                <a:tc>
                  <a:txBody>
                    <a:bodyPr/>
                    <a:lstStyle/>
                    <a:p>
                      <a:pPr defTabSz="914400">
                        <a:defRPr sz="1800"/>
                      </a:pPr>
                      <a:r>
                        <a:rPr sz="3200" b="1">
                          <a:solidFill>
                            <a:srgbClr val="FFFFFF"/>
                          </a:solidFill>
                        </a:rPr>
                        <a:t>Sep. 2020</a:t>
                      </a:r>
                    </a:p>
                  </a:txBody>
                  <a:tcPr marL="50800" marR="50800" marT="50800" marB="50800" anchor="ctr" horzOverflow="overflow">
                    <a:lnB w="0">
                      <a:miter lim="400000"/>
                    </a:lnB>
                    <a:solidFill>
                      <a:srgbClr val="4886BA"/>
                    </a:solidFill>
                  </a:tcPr>
                </a:tc>
                <a:tc>
                  <a:txBody>
                    <a:bodyPr/>
                    <a:lstStyle/>
                    <a:p>
                      <a:pPr defTabSz="914400">
                        <a:defRPr sz="1800"/>
                      </a:pPr>
                      <a:r>
                        <a:rPr sz="3200" b="1">
                          <a:solidFill>
                            <a:srgbClr val="FFFFFF"/>
                          </a:solidFill>
                        </a:rPr>
                        <a:t>Oct. 2020</a:t>
                      </a:r>
                    </a:p>
                  </a:txBody>
                  <a:tcPr marL="50800" marR="50800" marT="50800" marB="50800" anchor="ctr" horzOverflow="overflow">
                    <a:lnB w="0">
                      <a:miter lim="400000"/>
                    </a:lnB>
                    <a:solidFill>
                      <a:srgbClr val="4886BA"/>
                    </a:solidFill>
                  </a:tcPr>
                </a:tc>
                <a:extLst>
                  <a:ext uri="{0D108BD9-81ED-4DB2-BD59-A6C34878D82A}">
                    <a16:rowId xmlns:a16="http://schemas.microsoft.com/office/drawing/2014/main" val="10000"/>
                  </a:ext>
                </a:extLst>
              </a:tr>
              <a:tr h="505418">
                <a:tc rowSpan="2">
                  <a:txBody>
                    <a:bodyPr/>
                    <a:lstStyle/>
                    <a:p>
                      <a:pPr defTabSz="914400">
                        <a:defRPr sz="1800"/>
                      </a:pPr>
                      <a:r>
                        <a:rPr sz="3000" b="1"/>
                        <a:t>Handling health and safety measures 
to prevent the spread of COVID-19</a:t>
                      </a:r>
                    </a:p>
                  </a:txBody>
                  <a:tcPr marL="50800" marR="50800" marT="50800" marB="50800" anchor="ctr" horzOverflow="overflow">
                    <a:lnL w="0">
                      <a:miter lim="400000"/>
                    </a:lnL>
                    <a:lnT w="0">
                      <a:miter lim="400000"/>
                    </a:lnT>
                    <a:lnB w="0">
                      <a:miter lim="400000"/>
                    </a:lnB>
                  </a:tcPr>
                </a:tc>
                <a:tc>
                  <a:txBody>
                    <a:bodyPr/>
                    <a:lstStyle/>
                    <a:p>
                      <a:pPr defTabSz="914400">
                        <a:defRPr sz="1800"/>
                      </a:pPr>
                      <a:r>
                        <a:rPr sz="2800" b="1">
                          <a:solidFill>
                            <a:srgbClr val="40916E"/>
                          </a:solidFill>
                        </a:rPr>
                        <a:t>72%</a:t>
                      </a:r>
                    </a:p>
                  </a:txBody>
                  <a:tcPr marL="50800" marR="50800" marT="50800" marB="50800" anchor="ctr" horzOverflow="overflow">
                    <a:lnT w="0">
                      <a:miter lim="400000"/>
                    </a:lnT>
                  </a:tcPr>
                </a:tc>
                <a:tc>
                  <a:txBody>
                    <a:bodyPr/>
                    <a:lstStyle/>
                    <a:p>
                      <a:pPr defTabSz="914400">
                        <a:defRPr sz="1800"/>
                      </a:pPr>
                      <a:r>
                        <a:rPr sz="2800" b="1">
                          <a:solidFill>
                            <a:srgbClr val="40916E"/>
                          </a:solidFill>
                        </a:rPr>
                        <a:t>80%</a:t>
                      </a:r>
                    </a:p>
                  </a:txBody>
                  <a:tcPr marL="50800" marR="50800" marT="50800" marB="50800" anchor="ctr" horzOverflow="overflow">
                    <a:lnR w="0">
                      <a:miter lim="400000"/>
                    </a:lnR>
                    <a:lnT w="0">
                      <a:miter lim="400000"/>
                    </a:lnT>
                  </a:tcPr>
                </a:tc>
                <a:extLst>
                  <a:ext uri="{0D108BD9-81ED-4DB2-BD59-A6C34878D82A}">
                    <a16:rowId xmlns:a16="http://schemas.microsoft.com/office/drawing/2014/main" val="10001"/>
                  </a:ext>
                </a:extLst>
              </a:tr>
              <a:tr h="505418">
                <a:tc vMerge="1">
                  <a:txBody>
                    <a:bodyPr/>
                    <a:lstStyle/>
                    <a:p>
                      <a:endParaRPr lang="en-US"/>
                    </a:p>
                  </a:txBody>
                  <a:tcPr/>
                </a:tc>
                <a:tc>
                  <a:txBody>
                    <a:bodyPr/>
                    <a:lstStyle/>
                    <a:p>
                      <a:pPr defTabSz="914400">
                        <a:defRPr sz="1800"/>
                      </a:pPr>
                      <a:r>
                        <a:rPr sz="2800" b="1">
                          <a:solidFill>
                            <a:srgbClr val="C62E33"/>
                          </a:solidFill>
                        </a:rPr>
                        <a:t>22%</a:t>
                      </a:r>
                    </a:p>
                  </a:txBody>
                  <a:tcPr marL="50800" marR="50800" marT="50800" marB="50800" anchor="ctr" horzOverflow="overflow">
                    <a:lnB w="0">
                      <a:miter lim="400000"/>
                    </a:lnB>
                  </a:tcPr>
                </a:tc>
                <a:tc>
                  <a:txBody>
                    <a:bodyPr/>
                    <a:lstStyle/>
                    <a:p>
                      <a:pPr defTabSz="914400">
                        <a:defRPr sz="1800"/>
                      </a:pPr>
                      <a:r>
                        <a:rPr sz="2800" b="1">
                          <a:solidFill>
                            <a:srgbClr val="C62E33"/>
                          </a:solidFill>
                        </a:rPr>
                        <a:t>16%</a:t>
                      </a:r>
                    </a:p>
                  </a:txBody>
                  <a:tcPr marL="50800" marR="50800" marT="50800" marB="50800" anchor="ctr" horzOverflow="overflow">
                    <a:lnR w="0">
                      <a:miter lim="400000"/>
                    </a:lnR>
                    <a:lnB w="0">
                      <a:miter lim="400000"/>
                    </a:lnB>
                  </a:tcPr>
                </a:tc>
                <a:extLst>
                  <a:ext uri="{0D108BD9-81ED-4DB2-BD59-A6C34878D82A}">
                    <a16:rowId xmlns:a16="http://schemas.microsoft.com/office/drawing/2014/main" val="10002"/>
                  </a:ext>
                </a:extLst>
              </a:tr>
              <a:tr h="505418">
                <a:tc rowSpan="2">
                  <a:txBody>
                    <a:bodyPr/>
                    <a:lstStyle/>
                    <a:p>
                      <a:pPr defTabSz="914400">
                        <a:defRPr sz="1800"/>
                      </a:pPr>
                      <a:r>
                        <a:rPr sz="3000" b="1"/>
                        <a:t>Quality of teaching and instruction</a:t>
                      </a:r>
                    </a:p>
                  </a:txBody>
                  <a:tcPr marL="50800" marR="50800" marT="50800" marB="50800" anchor="ctr" horzOverflow="overflow">
                    <a:lnL w="0">
                      <a:miter lim="400000"/>
                    </a:lnL>
                    <a:lnT w="0">
                      <a:miter lim="400000"/>
                    </a:lnT>
                    <a:lnB w="0">
                      <a:miter lim="400000"/>
                    </a:lnB>
                    <a:solidFill>
                      <a:srgbClr val="EEEFF1"/>
                    </a:solidFill>
                  </a:tcPr>
                </a:tc>
                <a:tc>
                  <a:txBody>
                    <a:bodyPr/>
                    <a:lstStyle/>
                    <a:p>
                      <a:pPr defTabSz="914400">
                        <a:defRPr sz="1800"/>
                      </a:pPr>
                      <a:r>
                        <a:rPr sz="2800" b="1">
                          <a:solidFill>
                            <a:srgbClr val="40916E"/>
                          </a:solidFill>
                        </a:rPr>
                        <a:t>70%</a:t>
                      </a:r>
                    </a:p>
                  </a:txBody>
                  <a:tcPr marL="50800" marR="50800" marT="50800" marB="50800" anchor="ctr" horzOverflow="overflow">
                    <a:lnT w="0">
                      <a:miter lim="400000"/>
                    </a:lnT>
                    <a:solidFill>
                      <a:srgbClr val="EEEFF1"/>
                    </a:solidFill>
                  </a:tcPr>
                </a:tc>
                <a:tc>
                  <a:txBody>
                    <a:bodyPr/>
                    <a:lstStyle/>
                    <a:p>
                      <a:pPr defTabSz="914400">
                        <a:defRPr sz="1800"/>
                      </a:pPr>
                      <a:r>
                        <a:rPr sz="2800" b="1">
                          <a:solidFill>
                            <a:srgbClr val="40916E"/>
                          </a:solidFill>
                        </a:rPr>
                        <a:t>75%</a:t>
                      </a:r>
                    </a:p>
                  </a:txBody>
                  <a:tcPr marL="50800" marR="50800" marT="50800" marB="50800" anchor="ctr" horzOverflow="overflow">
                    <a:lnR w="0">
                      <a:miter lim="400000"/>
                    </a:lnR>
                    <a:lnT w="0">
                      <a:miter lim="400000"/>
                    </a:lnT>
                    <a:solidFill>
                      <a:srgbClr val="EEEFF1"/>
                    </a:solidFill>
                  </a:tcPr>
                </a:tc>
                <a:extLst>
                  <a:ext uri="{0D108BD9-81ED-4DB2-BD59-A6C34878D82A}">
                    <a16:rowId xmlns:a16="http://schemas.microsoft.com/office/drawing/2014/main" val="10003"/>
                  </a:ext>
                </a:extLst>
              </a:tr>
              <a:tr h="505418">
                <a:tc vMerge="1">
                  <a:txBody>
                    <a:bodyPr/>
                    <a:lstStyle/>
                    <a:p>
                      <a:endParaRPr lang="en-US"/>
                    </a:p>
                  </a:txBody>
                  <a:tcPr/>
                </a:tc>
                <a:tc>
                  <a:txBody>
                    <a:bodyPr/>
                    <a:lstStyle/>
                    <a:p>
                      <a:pPr defTabSz="914400">
                        <a:defRPr sz="1800"/>
                      </a:pPr>
                      <a:r>
                        <a:rPr sz="2800" b="1">
                          <a:solidFill>
                            <a:srgbClr val="C62E33"/>
                          </a:solidFill>
                        </a:rPr>
                        <a:t>28%</a:t>
                      </a:r>
                    </a:p>
                  </a:txBody>
                  <a:tcPr marL="50800" marR="50800" marT="50800" marB="50800" anchor="ctr" horzOverflow="overflow">
                    <a:lnB w="0">
                      <a:miter lim="400000"/>
                    </a:lnB>
                    <a:solidFill>
                      <a:srgbClr val="EEEFF1"/>
                    </a:solidFill>
                  </a:tcPr>
                </a:tc>
                <a:tc>
                  <a:txBody>
                    <a:bodyPr/>
                    <a:lstStyle/>
                    <a:p>
                      <a:pPr defTabSz="914400">
                        <a:defRPr sz="1800"/>
                      </a:pPr>
                      <a:r>
                        <a:rPr sz="2800" b="1">
                          <a:solidFill>
                            <a:srgbClr val="C62E33"/>
                          </a:solidFill>
                        </a:rPr>
                        <a:t>23%</a:t>
                      </a:r>
                    </a:p>
                  </a:txBody>
                  <a:tcPr marL="50800" marR="50800" marT="50800" marB="50800" anchor="ctr" horzOverflow="overflow">
                    <a:lnR w="0">
                      <a:miter lim="400000"/>
                    </a:lnR>
                    <a:lnB w="0">
                      <a:miter lim="400000"/>
                    </a:lnB>
                    <a:solidFill>
                      <a:srgbClr val="EEEFF1"/>
                    </a:solidFill>
                  </a:tcPr>
                </a:tc>
                <a:extLst>
                  <a:ext uri="{0D108BD9-81ED-4DB2-BD59-A6C34878D82A}">
                    <a16:rowId xmlns:a16="http://schemas.microsoft.com/office/drawing/2014/main" val="10004"/>
                  </a:ext>
                </a:extLst>
              </a:tr>
              <a:tr h="505418">
                <a:tc rowSpan="2">
                  <a:txBody>
                    <a:bodyPr/>
                    <a:lstStyle/>
                    <a:p>
                      <a:pPr defTabSz="914400">
                        <a:defRPr sz="1800"/>
                      </a:pPr>
                      <a:r>
                        <a:rPr sz="3000" b="1"/>
                        <a:t>Assessing your child’s progress 
and level of learning</a:t>
                      </a:r>
                    </a:p>
                  </a:txBody>
                  <a:tcPr marL="50800" marR="50800" marT="50800" marB="50800" anchor="ctr" horzOverflow="overflow">
                    <a:lnL w="0">
                      <a:miter lim="400000"/>
                    </a:lnL>
                    <a:lnT w="0">
                      <a:miter lim="400000"/>
                    </a:lnT>
                    <a:lnB w="0">
                      <a:miter lim="400000"/>
                    </a:lnB>
                    <a:noFill/>
                  </a:tcPr>
                </a:tc>
                <a:tc>
                  <a:txBody>
                    <a:bodyPr/>
                    <a:lstStyle/>
                    <a:p>
                      <a:pPr defTabSz="914400">
                        <a:defRPr sz="1800"/>
                      </a:pPr>
                      <a:r>
                        <a:rPr sz="2800" b="1">
                          <a:solidFill>
                            <a:srgbClr val="40916E"/>
                          </a:solidFill>
                        </a:rPr>
                        <a:t>66%</a:t>
                      </a:r>
                    </a:p>
                  </a:txBody>
                  <a:tcPr marL="50800" marR="50800" marT="50800" marB="50800" anchor="ctr" horzOverflow="overflow">
                    <a:lnT w="0">
                      <a:miter lim="400000"/>
                    </a:lnT>
                    <a:noFill/>
                  </a:tcPr>
                </a:tc>
                <a:tc>
                  <a:txBody>
                    <a:bodyPr/>
                    <a:lstStyle/>
                    <a:p>
                      <a:pPr defTabSz="914400">
                        <a:defRPr sz="1800"/>
                      </a:pPr>
                      <a:r>
                        <a:rPr sz="2800" b="1">
                          <a:solidFill>
                            <a:srgbClr val="40916E"/>
                          </a:solidFill>
                        </a:rPr>
                        <a:t>75%</a:t>
                      </a:r>
                    </a:p>
                  </a:txBody>
                  <a:tcPr marL="50800" marR="50800" marT="50800" marB="50800" anchor="ctr" horzOverflow="overflow">
                    <a:lnR w="0">
                      <a:miter lim="400000"/>
                    </a:lnR>
                    <a:lnT w="0">
                      <a:miter lim="400000"/>
                    </a:lnT>
                    <a:noFill/>
                  </a:tcPr>
                </a:tc>
                <a:extLst>
                  <a:ext uri="{0D108BD9-81ED-4DB2-BD59-A6C34878D82A}">
                    <a16:rowId xmlns:a16="http://schemas.microsoft.com/office/drawing/2014/main" val="10005"/>
                  </a:ext>
                </a:extLst>
              </a:tr>
              <a:tr h="505418">
                <a:tc vMerge="1">
                  <a:txBody>
                    <a:bodyPr/>
                    <a:lstStyle/>
                    <a:p>
                      <a:endParaRPr lang="en-US"/>
                    </a:p>
                  </a:txBody>
                  <a:tcPr/>
                </a:tc>
                <a:tc>
                  <a:txBody>
                    <a:bodyPr/>
                    <a:lstStyle/>
                    <a:p>
                      <a:pPr defTabSz="914400">
                        <a:defRPr sz="1800"/>
                      </a:pPr>
                      <a:r>
                        <a:rPr sz="2800" b="1">
                          <a:solidFill>
                            <a:srgbClr val="C62E33"/>
                          </a:solidFill>
                        </a:rPr>
                        <a:t>30%</a:t>
                      </a:r>
                    </a:p>
                  </a:txBody>
                  <a:tcPr marL="50800" marR="50800" marT="50800" marB="50800" anchor="ctr" horzOverflow="overflow">
                    <a:lnB w="0">
                      <a:miter lim="400000"/>
                    </a:lnB>
                    <a:noFill/>
                  </a:tcPr>
                </a:tc>
                <a:tc>
                  <a:txBody>
                    <a:bodyPr/>
                    <a:lstStyle/>
                    <a:p>
                      <a:pPr defTabSz="914400">
                        <a:defRPr sz="1800"/>
                      </a:pPr>
                      <a:r>
                        <a:rPr sz="2800" b="1">
                          <a:solidFill>
                            <a:srgbClr val="C62E33"/>
                          </a:solidFill>
                        </a:rPr>
                        <a:t>23%</a:t>
                      </a:r>
                    </a:p>
                  </a:txBody>
                  <a:tcPr marL="50800" marR="50800" marT="50800" marB="50800" anchor="ctr" horzOverflow="overflow">
                    <a:lnR w="0">
                      <a:miter lim="400000"/>
                    </a:lnR>
                    <a:lnB w="0">
                      <a:miter lim="400000"/>
                    </a:lnB>
                    <a:noFill/>
                  </a:tcPr>
                </a:tc>
                <a:extLst>
                  <a:ext uri="{0D108BD9-81ED-4DB2-BD59-A6C34878D82A}">
                    <a16:rowId xmlns:a16="http://schemas.microsoft.com/office/drawing/2014/main" val="10006"/>
                  </a:ext>
                </a:extLst>
              </a:tr>
              <a:tr h="505418">
                <a:tc rowSpan="2">
                  <a:txBody>
                    <a:bodyPr/>
                    <a:lstStyle/>
                    <a:p>
                      <a:pPr defTabSz="914400">
                        <a:defRPr sz="1800"/>
                      </a:pPr>
                      <a:r>
                        <a:rPr sz="3000" b="1"/>
                        <a:t>Communication with parents</a:t>
                      </a:r>
                    </a:p>
                  </a:txBody>
                  <a:tcPr marL="50800" marR="50800" marT="50800" marB="50800" anchor="ctr" horzOverflow="overflow">
                    <a:lnL w="0">
                      <a:miter lim="400000"/>
                    </a:lnL>
                    <a:lnT w="0">
                      <a:miter lim="400000"/>
                    </a:lnT>
                    <a:lnB w="0">
                      <a:miter lim="400000"/>
                    </a:lnB>
                    <a:solidFill>
                      <a:srgbClr val="EEEFF1"/>
                    </a:solidFill>
                  </a:tcPr>
                </a:tc>
                <a:tc>
                  <a:txBody>
                    <a:bodyPr/>
                    <a:lstStyle/>
                    <a:p>
                      <a:pPr defTabSz="914400">
                        <a:defRPr sz="1800"/>
                      </a:pPr>
                      <a:r>
                        <a:rPr sz="2800" b="1">
                          <a:solidFill>
                            <a:srgbClr val="40916E"/>
                          </a:solidFill>
                        </a:rPr>
                        <a:t>68%</a:t>
                      </a:r>
                    </a:p>
                  </a:txBody>
                  <a:tcPr marL="50800" marR="50800" marT="50800" marB="50800" anchor="ctr" horzOverflow="overflow">
                    <a:lnT w="0">
                      <a:miter lim="400000"/>
                    </a:lnT>
                    <a:solidFill>
                      <a:srgbClr val="EEEFF1"/>
                    </a:solidFill>
                  </a:tcPr>
                </a:tc>
                <a:tc>
                  <a:txBody>
                    <a:bodyPr/>
                    <a:lstStyle/>
                    <a:p>
                      <a:pPr defTabSz="914400">
                        <a:defRPr sz="1800"/>
                      </a:pPr>
                      <a:r>
                        <a:rPr sz="2800" b="1">
                          <a:solidFill>
                            <a:srgbClr val="40916E"/>
                          </a:solidFill>
                        </a:rPr>
                        <a:t>73%</a:t>
                      </a:r>
                    </a:p>
                  </a:txBody>
                  <a:tcPr marL="50800" marR="50800" marT="50800" marB="50800" anchor="ctr" horzOverflow="overflow">
                    <a:lnR w="0">
                      <a:miter lim="400000"/>
                    </a:lnR>
                    <a:lnT w="0">
                      <a:miter lim="400000"/>
                    </a:lnT>
                    <a:solidFill>
                      <a:srgbClr val="EEEFF1"/>
                    </a:solidFill>
                  </a:tcPr>
                </a:tc>
                <a:extLst>
                  <a:ext uri="{0D108BD9-81ED-4DB2-BD59-A6C34878D82A}">
                    <a16:rowId xmlns:a16="http://schemas.microsoft.com/office/drawing/2014/main" val="10007"/>
                  </a:ext>
                </a:extLst>
              </a:tr>
              <a:tr h="505418">
                <a:tc vMerge="1">
                  <a:txBody>
                    <a:bodyPr/>
                    <a:lstStyle/>
                    <a:p>
                      <a:endParaRPr lang="en-US"/>
                    </a:p>
                  </a:txBody>
                  <a:tcPr/>
                </a:tc>
                <a:tc>
                  <a:txBody>
                    <a:bodyPr/>
                    <a:lstStyle/>
                    <a:p>
                      <a:pPr defTabSz="914400">
                        <a:defRPr sz="1800"/>
                      </a:pPr>
                      <a:r>
                        <a:rPr sz="2800" b="1">
                          <a:solidFill>
                            <a:srgbClr val="C62E33"/>
                          </a:solidFill>
                        </a:rPr>
                        <a:t>30%</a:t>
                      </a:r>
                    </a:p>
                  </a:txBody>
                  <a:tcPr marL="50800" marR="50800" marT="50800" marB="50800" anchor="ctr" horzOverflow="overflow">
                    <a:lnB w="0">
                      <a:miter lim="400000"/>
                    </a:lnB>
                    <a:solidFill>
                      <a:srgbClr val="EEEFF1"/>
                    </a:solidFill>
                  </a:tcPr>
                </a:tc>
                <a:tc>
                  <a:txBody>
                    <a:bodyPr/>
                    <a:lstStyle/>
                    <a:p>
                      <a:pPr defTabSz="914400">
                        <a:defRPr sz="1800"/>
                      </a:pPr>
                      <a:r>
                        <a:rPr sz="2800" b="1">
                          <a:solidFill>
                            <a:srgbClr val="C62E33"/>
                          </a:solidFill>
                        </a:rPr>
                        <a:t>25%</a:t>
                      </a:r>
                    </a:p>
                  </a:txBody>
                  <a:tcPr marL="50800" marR="50800" marT="50800" marB="50800" anchor="ctr" horzOverflow="overflow">
                    <a:lnR w="0">
                      <a:miter lim="400000"/>
                    </a:lnR>
                    <a:lnB w="0">
                      <a:miter lim="400000"/>
                    </a:lnB>
                    <a:solidFill>
                      <a:srgbClr val="EEEFF1"/>
                    </a:solidFill>
                  </a:tcPr>
                </a:tc>
                <a:extLst>
                  <a:ext uri="{0D108BD9-81ED-4DB2-BD59-A6C34878D82A}">
                    <a16:rowId xmlns:a16="http://schemas.microsoft.com/office/drawing/2014/main" val="10008"/>
                  </a:ext>
                </a:extLst>
              </a:tr>
              <a:tr h="505418">
                <a:tc rowSpan="2">
                  <a:txBody>
                    <a:bodyPr/>
                    <a:lstStyle/>
                    <a:p>
                      <a:pPr defTabSz="914400">
                        <a:defRPr sz="1800"/>
                      </a:pPr>
                      <a:r>
                        <a:rPr sz="3000" b="1"/>
                        <a:t>Managing online learning programs 
or resources for remote learning</a:t>
                      </a:r>
                    </a:p>
                  </a:txBody>
                  <a:tcPr marL="50800" marR="50800" marT="50800" marB="50800" anchor="ctr" horzOverflow="overflow">
                    <a:lnL w="0">
                      <a:miter lim="400000"/>
                    </a:lnL>
                    <a:lnT w="0">
                      <a:miter lim="400000"/>
                    </a:lnT>
                  </a:tcPr>
                </a:tc>
                <a:tc>
                  <a:txBody>
                    <a:bodyPr/>
                    <a:lstStyle/>
                    <a:p>
                      <a:pPr defTabSz="914400">
                        <a:defRPr sz="1800"/>
                      </a:pPr>
                      <a:r>
                        <a:rPr sz="2800" b="1">
                          <a:solidFill>
                            <a:srgbClr val="40916E"/>
                          </a:solidFill>
                        </a:rPr>
                        <a:t>65%</a:t>
                      </a:r>
                    </a:p>
                  </a:txBody>
                  <a:tcPr marL="50800" marR="50800" marT="50800" marB="50800" anchor="ctr" horzOverflow="overflow">
                    <a:lnT w="0">
                      <a:miter lim="400000"/>
                    </a:lnT>
                  </a:tcPr>
                </a:tc>
                <a:tc>
                  <a:txBody>
                    <a:bodyPr/>
                    <a:lstStyle/>
                    <a:p>
                      <a:pPr defTabSz="914400">
                        <a:defRPr sz="1800"/>
                      </a:pPr>
                      <a:r>
                        <a:rPr sz="2800" b="1">
                          <a:solidFill>
                            <a:srgbClr val="40916E"/>
                          </a:solidFill>
                        </a:rPr>
                        <a:t>71%</a:t>
                      </a:r>
                    </a:p>
                  </a:txBody>
                  <a:tcPr marL="50800" marR="50800" marT="50800" marB="50800" anchor="ctr" horzOverflow="overflow">
                    <a:lnR w="0">
                      <a:miter lim="400000"/>
                    </a:lnR>
                    <a:lnT w="0">
                      <a:miter lim="400000"/>
                    </a:lnT>
                  </a:tcPr>
                </a:tc>
                <a:extLst>
                  <a:ext uri="{0D108BD9-81ED-4DB2-BD59-A6C34878D82A}">
                    <a16:rowId xmlns:a16="http://schemas.microsoft.com/office/drawing/2014/main" val="10009"/>
                  </a:ext>
                </a:extLst>
              </a:tr>
              <a:tr h="505418">
                <a:tc vMerge="1">
                  <a:txBody>
                    <a:bodyPr/>
                    <a:lstStyle/>
                    <a:p>
                      <a:endParaRPr lang="en-US"/>
                    </a:p>
                  </a:txBody>
                  <a:tcPr/>
                </a:tc>
                <a:tc>
                  <a:txBody>
                    <a:bodyPr/>
                    <a:lstStyle/>
                    <a:p>
                      <a:pPr defTabSz="914400">
                        <a:defRPr sz="1800"/>
                      </a:pPr>
                      <a:r>
                        <a:rPr sz="2800" b="1">
                          <a:solidFill>
                            <a:srgbClr val="C62E33"/>
                          </a:solidFill>
                        </a:rPr>
                        <a:t>30%</a:t>
                      </a:r>
                    </a:p>
                  </a:txBody>
                  <a:tcPr marL="50800" marR="50800" marT="50800" marB="50800" anchor="ctr" horzOverflow="overflow"/>
                </a:tc>
                <a:tc>
                  <a:txBody>
                    <a:bodyPr/>
                    <a:lstStyle/>
                    <a:p>
                      <a:pPr defTabSz="914400">
                        <a:defRPr sz="1800"/>
                      </a:pPr>
                      <a:r>
                        <a:rPr sz="2800" b="1">
                          <a:solidFill>
                            <a:srgbClr val="C62E33"/>
                          </a:solidFill>
                        </a:rPr>
                        <a:t>25%</a:t>
                      </a:r>
                    </a:p>
                  </a:txBody>
                  <a:tcPr marL="50800" marR="50800" marT="50800" marB="50800" anchor="ctr" horzOverflow="overflow">
                    <a:lnR w="0">
                      <a:miter lim="400000"/>
                    </a:lnR>
                  </a:tcPr>
                </a:tc>
                <a:extLst>
                  <a:ext uri="{0D108BD9-81ED-4DB2-BD59-A6C34878D82A}">
                    <a16:rowId xmlns:a16="http://schemas.microsoft.com/office/drawing/2014/main" val="10010"/>
                  </a:ext>
                </a:extLst>
              </a:tr>
              <a:tr h="505418">
                <a:tc rowSpan="2">
                  <a:txBody>
                    <a:bodyPr/>
                    <a:lstStyle/>
                    <a:p>
                      <a:pPr defTabSz="914400">
                        <a:defRPr sz="1800"/>
                      </a:pPr>
                      <a:r>
                        <a:rPr sz="3000" b="1"/>
                        <a:t>Amount of time focused on instruction</a:t>
                      </a:r>
                    </a:p>
                  </a:txBody>
                  <a:tcPr marL="50800" marR="50800" marT="50800" marB="50800" anchor="ctr" horzOverflow="overflow">
                    <a:lnL w="0">
                      <a:miter lim="400000"/>
                    </a:lnL>
                    <a:solidFill>
                      <a:srgbClr val="EEEFF1"/>
                    </a:solidFill>
                  </a:tcPr>
                </a:tc>
                <a:tc>
                  <a:txBody>
                    <a:bodyPr/>
                    <a:lstStyle/>
                    <a:p>
                      <a:pPr defTabSz="914400">
                        <a:defRPr sz="1800"/>
                      </a:pPr>
                      <a:r>
                        <a:rPr sz="2800" b="1"/>
                        <a:t>-</a:t>
                      </a:r>
                    </a:p>
                  </a:txBody>
                  <a:tcPr marL="50800" marR="50800" marT="50800" marB="50800" anchor="ctr" horzOverflow="overflow">
                    <a:solidFill>
                      <a:srgbClr val="EEEFF1"/>
                    </a:solidFill>
                  </a:tcPr>
                </a:tc>
                <a:tc>
                  <a:txBody>
                    <a:bodyPr/>
                    <a:lstStyle/>
                    <a:p>
                      <a:pPr defTabSz="914400">
                        <a:defRPr sz="1800"/>
                      </a:pPr>
                      <a:r>
                        <a:rPr sz="2800" b="1">
                          <a:solidFill>
                            <a:srgbClr val="40916E"/>
                          </a:solidFill>
                        </a:rPr>
                        <a:t>71%</a:t>
                      </a:r>
                    </a:p>
                  </a:txBody>
                  <a:tcPr marL="50800" marR="50800" marT="50800" marB="50800" anchor="ctr" horzOverflow="overflow">
                    <a:lnR w="0">
                      <a:miter lim="400000"/>
                    </a:lnR>
                    <a:solidFill>
                      <a:srgbClr val="EEEFF1"/>
                    </a:solidFill>
                  </a:tcPr>
                </a:tc>
                <a:extLst>
                  <a:ext uri="{0D108BD9-81ED-4DB2-BD59-A6C34878D82A}">
                    <a16:rowId xmlns:a16="http://schemas.microsoft.com/office/drawing/2014/main" val="10011"/>
                  </a:ext>
                </a:extLst>
              </a:tr>
              <a:tr h="505418">
                <a:tc vMerge="1">
                  <a:txBody>
                    <a:bodyPr/>
                    <a:lstStyle/>
                    <a:p>
                      <a:endParaRPr lang="en-US"/>
                    </a:p>
                  </a:txBody>
                  <a:tcPr/>
                </a:tc>
                <a:tc>
                  <a:txBody>
                    <a:bodyPr/>
                    <a:lstStyle/>
                    <a:p>
                      <a:pPr defTabSz="914400">
                        <a:defRPr sz="1800"/>
                      </a:pPr>
                      <a:r>
                        <a:rPr sz="2800" b="1"/>
                        <a:t>-</a:t>
                      </a:r>
                    </a:p>
                  </a:txBody>
                  <a:tcPr marL="50800" marR="50800" marT="50800" marB="50800" anchor="ctr" horzOverflow="overflow">
                    <a:solidFill>
                      <a:srgbClr val="EEEFF1"/>
                    </a:solidFill>
                  </a:tcPr>
                </a:tc>
                <a:tc>
                  <a:txBody>
                    <a:bodyPr/>
                    <a:lstStyle/>
                    <a:p>
                      <a:pPr defTabSz="914400">
                        <a:defRPr sz="1800"/>
                      </a:pPr>
                      <a:r>
                        <a:rPr sz="2800" b="1">
                          <a:solidFill>
                            <a:srgbClr val="C62E33"/>
                          </a:solidFill>
                        </a:rPr>
                        <a:t>27%</a:t>
                      </a:r>
                    </a:p>
                  </a:txBody>
                  <a:tcPr marL="50800" marR="50800" marT="50800" marB="50800" anchor="ctr" horzOverflow="overflow">
                    <a:lnR w="0">
                      <a:miter lim="400000"/>
                    </a:lnR>
                    <a:solidFill>
                      <a:srgbClr val="EEEFF1"/>
                    </a:solidFill>
                  </a:tcPr>
                </a:tc>
                <a:extLst>
                  <a:ext uri="{0D108BD9-81ED-4DB2-BD59-A6C34878D82A}">
                    <a16:rowId xmlns:a16="http://schemas.microsoft.com/office/drawing/2014/main" val="10012"/>
                  </a:ext>
                </a:extLst>
              </a:tr>
              <a:tr h="505418">
                <a:tc rowSpan="2">
                  <a:txBody>
                    <a:bodyPr/>
                    <a:lstStyle/>
                    <a:p>
                      <a:pPr defTabSz="914400">
                        <a:defRPr sz="1800"/>
                      </a:pPr>
                      <a:r>
                        <a:rPr sz="3000" b="1"/>
                        <a:t>Providing personalized learning 
to meet your child’s needs</a:t>
                      </a:r>
                    </a:p>
                  </a:txBody>
                  <a:tcPr marL="50800" marR="50800" marT="50800" marB="50800" anchor="ctr" horzOverflow="overflow">
                    <a:lnL w="0">
                      <a:miter lim="400000"/>
                    </a:lnL>
                  </a:tcPr>
                </a:tc>
                <a:tc>
                  <a:txBody>
                    <a:bodyPr/>
                    <a:lstStyle/>
                    <a:p>
                      <a:pPr defTabSz="914400">
                        <a:defRPr sz="1800"/>
                      </a:pPr>
                      <a:r>
                        <a:rPr sz="2800" b="1"/>
                        <a:t>-</a:t>
                      </a:r>
                    </a:p>
                  </a:txBody>
                  <a:tcPr marL="50800" marR="50800" marT="50800" marB="50800" anchor="ctr" horzOverflow="overflow"/>
                </a:tc>
                <a:tc>
                  <a:txBody>
                    <a:bodyPr/>
                    <a:lstStyle/>
                    <a:p>
                      <a:pPr defTabSz="914400">
                        <a:defRPr sz="1800"/>
                      </a:pPr>
                      <a:r>
                        <a:rPr sz="2800" b="1">
                          <a:solidFill>
                            <a:srgbClr val="40916E"/>
                          </a:solidFill>
                        </a:rPr>
                        <a:t>66%</a:t>
                      </a:r>
                    </a:p>
                  </a:txBody>
                  <a:tcPr marL="50800" marR="50800" marT="50800" marB="50800" anchor="ctr" horzOverflow="overflow">
                    <a:lnR w="0">
                      <a:miter lim="400000"/>
                    </a:lnR>
                  </a:tcPr>
                </a:tc>
                <a:extLst>
                  <a:ext uri="{0D108BD9-81ED-4DB2-BD59-A6C34878D82A}">
                    <a16:rowId xmlns:a16="http://schemas.microsoft.com/office/drawing/2014/main" val="10013"/>
                  </a:ext>
                </a:extLst>
              </a:tr>
              <a:tr h="505418">
                <a:tc vMerge="1">
                  <a:txBody>
                    <a:bodyPr/>
                    <a:lstStyle/>
                    <a:p>
                      <a:endParaRPr lang="en-US"/>
                    </a:p>
                  </a:txBody>
                  <a:tcPr/>
                </a:tc>
                <a:tc>
                  <a:txBody>
                    <a:bodyPr/>
                    <a:lstStyle/>
                    <a:p>
                      <a:pPr defTabSz="914400">
                        <a:defRPr sz="1800"/>
                      </a:pPr>
                      <a:r>
                        <a:rPr sz="2800" b="1"/>
                        <a:t>-</a:t>
                      </a:r>
                    </a:p>
                  </a:txBody>
                  <a:tcPr marL="50800" marR="50800" marT="50800" marB="50800" anchor="ctr" horzOverflow="overflow"/>
                </a:tc>
                <a:tc>
                  <a:txBody>
                    <a:bodyPr/>
                    <a:lstStyle/>
                    <a:p>
                      <a:pPr defTabSz="914400">
                        <a:defRPr sz="1800"/>
                      </a:pPr>
                      <a:r>
                        <a:rPr sz="2800" b="1">
                          <a:solidFill>
                            <a:srgbClr val="C62E33"/>
                          </a:solidFill>
                        </a:rPr>
                        <a:t>32%</a:t>
                      </a:r>
                    </a:p>
                  </a:txBody>
                  <a:tcPr marL="50800" marR="50800" marT="50800" marB="50800" anchor="ctr" horzOverflow="overflow">
                    <a:lnR w="0">
                      <a:miter lim="400000"/>
                    </a:lnR>
                  </a:tcPr>
                </a:tc>
                <a:extLst>
                  <a:ext uri="{0D108BD9-81ED-4DB2-BD59-A6C34878D82A}">
                    <a16:rowId xmlns:a16="http://schemas.microsoft.com/office/drawing/2014/main" val="10014"/>
                  </a:ext>
                </a:extLst>
              </a:tr>
              <a:tr h="505418">
                <a:tc rowSpan="2">
                  <a:txBody>
                    <a:bodyPr/>
                    <a:lstStyle/>
                    <a:p>
                      <a:pPr defTabSz="914400">
                        <a:defRPr sz="1800"/>
                      </a:pPr>
                      <a:r>
                        <a:rPr sz="3000" b="1"/>
                        <a:t>Providing resources to support students’ 
mental health and emotional wellbeing</a:t>
                      </a:r>
                    </a:p>
                  </a:txBody>
                  <a:tcPr marL="50800" marR="50800" marT="50800" marB="50800" anchor="ctr" horzOverflow="overflow">
                    <a:lnL w="0">
                      <a:miter lim="400000"/>
                    </a:lnL>
                    <a:lnB w="0">
                      <a:miter lim="400000"/>
                    </a:lnB>
                    <a:solidFill>
                      <a:srgbClr val="EEEFF1"/>
                    </a:solidFill>
                  </a:tcPr>
                </a:tc>
                <a:tc>
                  <a:txBody>
                    <a:bodyPr/>
                    <a:lstStyle/>
                    <a:p>
                      <a:pPr defTabSz="914400">
                        <a:defRPr sz="1800"/>
                      </a:pPr>
                      <a:r>
                        <a:rPr sz="2800" b="1">
                          <a:solidFill>
                            <a:srgbClr val="40916E"/>
                          </a:solidFill>
                        </a:rPr>
                        <a:t>57%</a:t>
                      </a:r>
                    </a:p>
                  </a:txBody>
                  <a:tcPr marL="50800" marR="50800" marT="50800" marB="50800" anchor="ctr" horzOverflow="overflow">
                    <a:solidFill>
                      <a:srgbClr val="EEEFF1"/>
                    </a:solidFill>
                  </a:tcPr>
                </a:tc>
                <a:tc>
                  <a:txBody>
                    <a:bodyPr/>
                    <a:lstStyle/>
                    <a:p>
                      <a:pPr defTabSz="914400">
                        <a:defRPr sz="1800"/>
                      </a:pPr>
                      <a:r>
                        <a:rPr sz="2800" b="1">
                          <a:solidFill>
                            <a:srgbClr val="40916E"/>
                          </a:solidFill>
                        </a:rPr>
                        <a:t>64%</a:t>
                      </a:r>
                    </a:p>
                  </a:txBody>
                  <a:tcPr marL="50800" marR="50800" marT="50800" marB="50800" anchor="ctr" horzOverflow="overflow">
                    <a:lnR w="0">
                      <a:miter lim="400000"/>
                    </a:lnR>
                    <a:solidFill>
                      <a:srgbClr val="EEEFF1"/>
                    </a:solidFill>
                  </a:tcPr>
                </a:tc>
                <a:extLst>
                  <a:ext uri="{0D108BD9-81ED-4DB2-BD59-A6C34878D82A}">
                    <a16:rowId xmlns:a16="http://schemas.microsoft.com/office/drawing/2014/main" val="10015"/>
                  </a:ext>
                </a:extLst>
              </a:tr>
              <a:tr h="505418">
                <a:tc vMerge="1">
                  <a:txBody>
                    <a:bodyPr/>
                    <a:lstStyle/>
                    <a:p>
                      <a:endParaRPr lang="en-US"/>
                    </a:p>
                  </a:txBody>
                  <a:tcPr/>
                </a:tc>
                <a:tc>
                  <a:txBody>
                    <a:bodyPr/>
                    <a:lstStyle/>
                    <a:p>
                      <a:pPr defTabSz="914400">
                        <a:defRPr sz="1800"/>
                      </a:pPr>
                      <a:r>
                        <a:rPr sz="2800" b="1">
                          <a:solidFill>
                            <a:srgbClr val="C62E33"/>
                          </a:solidFill>
                        </a:rPr>
                        <a:t>37%</a:t>
                      </a:r>
                    </a:p>
                  </a:txBody>
                  <a:tcPr marL="50800" marR="50800" marT="50800" marB="50800" anchor="ctr" horzOverflow="overflow">
                    <a:lnB w="0">
                      <a:miter lim="400000"/>
                    </a:lnB>
                    <a:solidFill>
                      <a:srgbClr val="EEEFF1"/>
                    </a:solidFill>
                  </a:tcPr>
                </a:tc>
                <a:tc>
                  <a:txBody>
                    <a:bodyPr/>
                    <a:lstStyle/>
                    <a:p>
                      <a:pPr defTabSz="914400">
                        <a:defRPr sz="1800"/>
                      </a:pPr>
                      <a:r>
                        <a:rPr sz="2800" b="1">
                          <a:solidFill>
                            <a:srgbClr val="C62E33"/>
                          </a:solidFill>
                        </a:rPr>
                        <a:t>31%</a:t>
                      </a:r>
                    </a:p>
                  </a:txBody>
                  <a:tcPr marL="50800" marR="50800" marT="50800" marB="50800" anchor="ctr" horzOverflow="overflow">
                    <a:lnR w="0">
                      <a:miter lim="400000"/>
                    </a:lnR>
                    <a:lnB w="0">
                      <a:miter lim="400000"/>
                    </a:lnB>
                    <a:solidFill>
                      <a:srgbClr val="EEEFF1"/>
                    </a:solidFill>
                  </a:tcPr>
                </a:tc>
                <a:extLst>
                  <a:ext uri="{0D108BD9-81ED-4DB2-BD59-A6C34878D82A}">
                    <a16:rowId xmlns:a16="http://schemas.microsoft.com/office/drawing/2014/main" val="10016"/>
                  </a:ext>
                </a:extLst>
              </a:tr>
            </a:tbl>
          </a:graphicData>
        </a:graphic>
      </p:graphicFrame>
      <p:sp>
        <p:nvSpPr>
          <p:cNvPr id="228" name="Rate as . . .…"/>
          <p:cNvSpPr/>
          <p:nvPr/>
        </p:nvSpPr>
        <p:spPr>
          <a:xfrm>
            <a:off x="18150037" y="4986737"/>
            <a:ext cx="4610518" cy="374252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defRPr sz="3600" b="1">
                <a:latin typeface="Exo 2"/>
                <a:ea typeface="Exo 2"/>
                <a:cs typeface="Exo 2"/>
                <a:sym typeface="Exo 2"/>
              </a:defRPr>
            </a:pPr>
            <a:r>
              <a:t>Rate as . . .     </a:t>
            </a:r>
          </a:p>
          <a:p>
            <a:pPr>
              <a:defRPr sz="3600" b="1">
                <a:latin typeface="Exo 2"/>
                <a:ea typeface="Exo 2"/>
                <a:cs typeface="Exo 2"/>
                <a:sym typeface="Exo 2"/>
              </a:defRPr>
            </a:pPr>
            <a:endParaRPr/>
          </a:p>
          <a:p>
            <a:pPr>
              <a:defRPr sz="3600" b="1">
                <a:latin typeface="Exo 2"/>
                <a:ea typeface="Exo 2"/>
                <a:cs typeface="Exo 2"/>
                <a:sym typeface="Exo 2"/>
              </a:defRPr>
            </a:pPr>
            <a:r>
              <a:rPr>
                <a:solidFill>
                  <a:srgbClr val="40916E"/>
                </a:solidFill>
              </a:rPr>
              <a:t>Excellent/Good</a:t>
            </a:r>
            <a:r>
              <a:t>       </a:t>
            </a:r>
          </a:p>
          <a:p>
            <a:pPr>
              <a:defRPr sz="3600" b="1">
                <a:latin typeface="Exo 2"/>
                <a:ea typeface="Exo 2"/>
                <a:cs typeface="Exo 2"/>
                <a:sym typeface="Exo 2"/>
              </a:defRPr>
            </a:pPr>
            <a:endParaRPr/>
          </a:p>
          <a:p>
            <a:pPr>
              <a:defRPr sz="3600" b="1">
                <a:latin typeface="Exo 2"/>
                <a:ea typeface="Exo 2"/>
                <a:cs typeface="Exo 2"/>
                <a:sym typeface="Exo 2"/>
              </a:defRPr>
            </a:pPr>
            <a:r>
              <a:rPr>
                <a:solidFill>
                  <a:srgbClr val="C62E33"/>
                </a:solidFill>
              </a:rPr>
              <a:t>Only Fair/Poor</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arents Of Child Doing Remote Or Hybrid Learning Give Less Positive Ratings Of All Aspects Of School Performance"/>
          <p:cNvSpPr txBox="1">
            <a:spLocks noGrp="1"/>
          </p:cNvSpPr>
          <p:nvPr>
            <p:ph type="title"/>
          </p:nvPr>
        </p:nvSpPr>
        <p:spPr>
          <a:xfrm>
            <a:off x="1140471" y="640918"/>
            <a:ext cx="22103058" cy="1905001"/>
          </a:xfrm>
          <a:prstGeom prst="rect">
            <a:avLst/>
          </a:prstGeom>
        </p:spPr>
        <p:txBody>
          <a:bodyPr/>
          <a:lstStyle>
            <a:lvl1pPr defTabSz="426466">
              <a:defRPr sz="5694"/>
            </a:lvl1pPr>
          </a:lstStyle>
          <a:p>
            <a:r>
              <a:t>Parents Of Child Doing Remote Or Hybrid Learning Give Less Positive Ratings Of All Aspects Of School Performance </a:t>
            </a:r>
          </a:p>
        </p:txBody>
      </p:sp>
      <p:pic>
        <p:nvPicPr>
          <p:cNvPr id="231"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32" name="Slide Number"/>
          <p:cNvSpPr txBox="1">
            <a:spLocks noGrp="1"/>
          </p:cNvSpPr>
          <p:nvPr>
            <p:ph type="sldNum" sz="quarter" idx="2"/>
          </p:nvPr>
        </p:nvSpPr>
        <p:spPr>
          <a:xfrm>
            <a:off x="22795889" y="12065000"/>
            <a:ext cx="461900"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pic>
        <p:nvPicPr>
          <p:cNvPr id="233"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graphicFrame>
        <p:nvGraphicFramePr>
          <p:cNvPr id="234" name="Table"/>
          <p:cNvGraphicFramePr/>
          <p:nvPr>
            <p:extLst>
              <p:ext uri="{D42A27DB-BD31-4B8C-83A1-F6EECF244321}">
                <p14:modId xmlns:p14="http://schemas.microsoft.com/office/powerpoint/2010/main" val="149772943"/>
              </p:ext>
            </p:extLst>
          </p:nvPr>
        </p:nvGraphicFramePr>
        <p:xfrm>
          <a:off x="1143000" y="3076338"/>
          <a:ext cx="22097999" cy="8236047"/>
        </p:xfrm>
        <a:graphic>
          <a:graphicData uri="http://schemas.openxmlformats.org/drawingml/2006/table">
            <a:tbl>
              <a:tblPr bandRow="1">
                <a:tableStyleId>{4C3C2611-4C71-4FC5-86AE-919BDF0F9419}</a:tableStyleId>
              </a:tblPr>
              <a:tblGrid>
                <a:gridCol w="8642638">
                  <a:extLst>
                    <a:ext uri="{9D8B030D-6E8A-4147-A177-3AD203B41FA5}">
                      <a16:colId xmlns:a16="http://schemas.microsoft.com/office/drawing/2014/main" val="20000"/>
                    </a:ext>
                  </a:extLst>
                </a:gridCol>
                <a:gridCol w="4812342">
                  <a:extLst>
                    <a:ext uri="{9D8B030D-6E8A-4147-A177-3AD203B41FA5}">
                      <a16:colId xmlns:a16="http://schemas.microsoft.com/office/drawing/2014/main" val="20001"/>
                    </a:ext>
                  </a:extLst>
                </a:gridCol>
                <a:gridCol w="4754407">
                  <a:extLst>
                    <a:ext uri="{9D8B030D-6E8A-4147-A177-3AD203B41FA5}">
                      <a16:colId xmlns:a16="http://schemas.microsoft.com/office/drawing/2014/main" val="20002"/>
                    </a:ext>
                  </a:extLst>
                </a:gridCol>
                <a:gridCol w="3888612">
                  <a:extLst>
                    <a:ext uri="{9D8B030D-6E8A-4147-A177-3AD203B41FA5}">
                      <a16:colId xmlns:a16="http://schemas.microsoft.com/office/drawing/2014/main" val="20003"/>
                    </a:ext>
                  </a:extLst>
                </a:gridCol>
              </a:tblGrid>
              <a:tr h="737050">
                <a:tc>
                  <a:txBody>
                    <a:bodyPr/>
                    <a:lstStyle/>
                    <a:p>
                      <a:pPr defTabSz="914400">
                        <a:defRPr sz="1800"/>
                      </a:pPr>
                      <a:r>
                        <a:rPr sz="3000" b="1" dirty="0">
                          <a:solidFill>
                            <a:srgbClr val="FFFFFF"/>
                          </a:solidFill>
                        </a:rPr>
                        <a:t>% Only Fair/Poor</a:t>
                      </a:r>
                    </a:p>
                  </a:txBody>
                  <a:tcPr marL="50800" marR="50800" marT="50800" marB="50800" anchor="ctr" horzOverflow="overflow">
                    <a:solidFill>
                      <a:srgbClr val="C62E33"/>
                    </a:solidFill>
                  </a:tcPr>
                </a:tc>
                <a:tc>
                  <a:txBody>
                    <a:bodyPr/>
                    <a:lstStyle/>
                    <a:p>
                      <a:pPr defTabSz="914400">
                        <a:defRPr sz="1800"/>
                      </a:pPr>
                      <a:r>
                        <a:rPr sz="3000" b="1" dirty="0">
                          <a:solidFill>
                            <a:srgbClr val="FFFFFF"/>
                          </a:solidFill>
                        </a:rPr>
                        <a:t>Only In-Person</a:t>
                      </a:r>
                    </a:p>
                  </a:txBody>
                  <a:tcPr marL="50800" marR="50800" marT="50800" marB="50800" anchor="ctr" horzOverflow="overflow">
                    <a:solidFill>
                      <a:srgbClr val="C62E33"/>
                    </a:solidFill>
                  </a:tcPr>
                </a:tc>
                <a:tc>
                  <a:txBody>
                    <a:bodyPr/>
                    <a:lstStyle/>
                    <a:p>
                      <a:pPr defTabSz="914400">
                        <a:defRPr sz="1800"/>
                      </a:pPr>
                      <a:r>
                        <a:rPr sz="3000" b="1" dirty="0">
                          <a:solidFill>
                            <a:srgbClr val="FFFFFF"/>
                          </a:solidFill>
                        </a:rPr>
                        <a:t>Only Remotely Or Online</a:t>
                      </a:r>
                    </a:p>
                  </a:txBody>
                  <a:tcPr marL="50800" marR="50800" marT="50800" marB="50800" anchor="ctr" horzOverflow="overflow">
                    <a:solidFill>
                      <a:srgbClr val="C62E33"/>
                    </a:solidFill>
                  </a:tcPr>
                </a:tc>
                <a:tc>
                  <a:txBody>
                    <a:bodyPr/>
                    <a:lstStyle/>
                    <a:p>
                      <a:pPr defTabSz="914400">
                        <a:defRPr sz="1800"/>
                      </a:pPr>
                      <a:r>
                        <a:rPr sz="3000" b="1" dirty="0">
                          <a:solidFill>
                            <a:srgbClr val="FFFFFF"/>
                          </a:solidFill>
                        </a:rPr>
                        <a:t>Hybrid</a:t>
                      </a:r>
                    </a:p>
                  </a:txBody>
                  <a:tcPr marL="50800" marR="50800" marT="50800" marB="50800" anchor="ctr" horzOverflow="overflow">
                    <a:solidFill>
                      <a:srgbClr val="C62E33"/>
                    </a:solidFill>
                  </a:tcPr>
                </a:tc>
                <a:extLst>
                  <a:ext uri="{0D108BD9-81ED-4DB2-BD59-A6C34878D82A}">
                    <a16:rowId xmlns:a16="http://schemas.microsoft.com/office/drawing/2014/main" val="10000"/>
                  </a:ext>
                </a:extLst>
              </a:tr>
              <a:tr h="1015804">
                <a:tc>
                  <a:txBody>
                    <a:bodyPr/>
                    <a:lstStyle/>
                    <a:p>
                      <a:pPr algn="r" defTabSz="914400">
                        <a:defRPr sz="1800"/>
                      </a:pPr>
                      <a:r>
                        <a:rPr sz="2900" b="1"/>
                        <a:t>Handling health and safety measures 
to prevent the spread of COVID-19</a:t>
                      </a:r>
                    </a:p>
                  </a:txBody>
                  <a:tcPr marL="50800" marR="50800" marT="50800" marB="50800" anchor="ctr" horzOverflow="overflow"/>
                </a:tc>
                <a:tc>
                  <a:txBody>
                    <a:bodyPr/>
                    <a:lstStyle/>
                    <a:p>
                      <a:pPr defTabSz="914400">
                        <a:defRPr sz="1800"/>
                      </a:pPr>
                      <a:r>
                        <a:rPr sz="4000" b="1"/>
                        <a:t>9%</a:t>
                      </a:r>
                    </a:p>
                  </a:txBody>
                  <a:tcPr marL="50800" marR="50800" marT="50800" marB="50800" anchor="ctr" horzOverflow="overflow"/>
                </a:tc>
                <a:tc>
                  <a:txBody>
                    <a:bodyPr/>
                    <a:lstStyle/>
                    <a:p>
                      <a:pPr defTabSz="914400">
                        <a:defRPr sz="1800"/>
                      </a:pPr>
                      <a:r>
                        <a:rPr sz="4000" b="1"/>
                        <a:t>18%</a:t>
                      </a:r>
                    </a:p>
                  </a:txBody>
                  <a:tcPr marL="50800" marR="50800" marT="50800" marB="50800" anchor="ctr" horzOverflow="overflow"/>
                </a:tc>
                <a:tc>
                  <a:txBody>
                    <a:bodyPr/>
                    <a:lstStyle/>
                    <a:p>
                      <a:pPr defTabSz="914400">
                        <a:defRPr sz="1800"/>
                      </a:pPr>
                      <a:r>
                        <a:rPr sz="4000" b="1"/>
                        <a:t>19%</a:t>
                      </a:r>
                    </a:p>
                  </a:txBody>
                  <a:tcPr marL="50800" marR="50800" marT="50800" marB="50800" anchor="ctr" horzOverflow="overflow"/>
                </a:tc>
                <a:extLst>
                  <a:ext uri="{0D108BD9-81ED-4DB2-BD59-A6C34878D82A}">
                    <a16:rowId xmlns:a16="http://schemas.microsoft.com/office/drawing/2014/main" val="10001"/>
                  </a:ext>
                </a:extLst>
              </a:tr>
              <a:tr h="806659">
                <a:tc>
                  <a:txBody>
                    <a:bodyPr/>
                    <a:lstStyle/>
                    <a:p>
                      <a:pPr algn="r" defTabSz="914400">
                        <a:defRPr sz="1800"/>
                      </a:pPr>
                      <a:r>
                        <a:rPr sz="2900" b="1"/>
                        <a:t>Quality of teaching and instruction</a:t>
                      </a:r>
                    </a:p>
                  </a:txBody>
                  <a:tcPr marL="50800" marR="50800" marT="50800" marB="50800" anchor="ctr" horzOverflow="overflow"/>
                </a:tc>
                <a:tc>
                  <a:txBody>
                    <a:bodyPr/>
                    <a:lstStyle/>
                    <a:p>
                      <a:pPr defTabSz="914400">
                        <a:defRPr sz="1800"/>
                      </a:pPr>
                      <a:r>
                        <a:rPr sz="4000" b="1"/>
                        <a:t>12%</a:t>
                      </a:r>
                    </a:p>
                  </a:txBody>
                  <a:tcPr marL="50800" marR="50800" marT="50800" marB="50800" anchor="ctr" horzOverflow="overflow"/>
                </a:tc>
                <a:tc>
                  <a:txBody>
                    <a:bodyPr/>
                    <a:lstStyle/>
                    <a:p>
                      <a:pPr defTabSz="914400">
                        <a:defRPr sz="1800"/>
                      </a:pPr>
                      <a:r>
                        <a:rPr sz="4000" b="1"/>
                        <a:t>26%</a:t>
                      </a:r>
                    </a:p>
                  </a:txBody>
                  <a:tcPr marL="50800" marR="50800" marT="50800" marB="50800" anchor="ctr" horzOverflow="overflow"/>
                </a:tc>
                <a:tc>
                  <a:txBody>
                    <a:bodyPr/>
                    <a:lstStyle/>
                    <a:p>
                      <a:pPr defTabSz="914400">
                        <a:defRPr sz="1800"/>
                      </a:pPr>
                      <a:r>
                        <a:rPr sz="4000" b="1"/>
                        <a:t>26%</a:t>
                      </a:r>
                    </a:p>
                  </a:txBody>
                  <a:tcPr marL="50800" marR="50800" marT="50800" marB="50800" anchor="ctr" horzOverflow="overflow"/>
                </a:tc>
                <a:extLst>
                  <a:ext uri="{0D108BD9-81ED-4DB2-BD59-A6C34878D82A}">
                    <a16:rowId xmlns:a16="http://schemas.microsoft.com/office/drawing/2014/main" val="10002"/>
                  </a:ext>
                </a:extLst>
              </a:tr>
              <a:tr h="1015804">
                <a:tc>
                  <a:txBody>
                    <a:bodyPr/>
                    <a:lstStyle/>
                    <a:p>
                      <a:pPr algn="r" defTabSz="914400">
                        <a:defRPr sz="1800"/>
                      </a:pPr>
                      <a:r>
                        <a:rPr sz="2900" b="1"/>
                        <a:t>Assessing your child’s progress 
and level of learning</a:t>
                      </a:r>
                    </a:p>
                  </a:txBody>
                  <a:tcPr marL="50800" marR="50800" marT="50800" marB="50800" anchor="ctr" horzOverflow="overflow"/>
                </a:tc>
                <a:tc>
                  <a:txBody>
                    <a:bodyPr/>
                    <a:lstStyle/>
                    <a:p>
                      <a:pPr defTabSz="914400">
                        <a:defRPr sz="1800"/>
                      </a:pPr>
                      <a:r>
                        <a:rPr sz="4000" b="1"/>
                        <a:t>13%</a:t>
                      </a:r>
                    </a:p>
                  </a:txBody>
                  <a:tcPr marL="50800" marR="50800" marT="50800" marB="50800" anchor="ctr" horzOverflow="overflow"/>
                </a:tc>
                <a:tc>
                  <a:txBody>
                    <a:bodyPr/>
                    <a:lstStyle/>
                    <a:p>
                      <a:pPr defTabSz="914400">
                        <a:defRPr sz="1800"/>
                      </a:pPr>
                      <a:r>
                        <a:rPr sz="4000" b="1"/>
                        <a:t>25%</a:t>
                      </a:r>
                    </a:p>
                  </a:txBody>
                  <a:tcPr marL="50800" marR="50800" marT="50800" marB="50800" anchor="ctr" horzOverflow="overflow"/>
                </a:tc>
                <a:tc>
                  <a:txBody>
                    <a:bodyPr/>
                    <a:lstStyle/>
                    <a:p>
                      <a:pPr defTabSz="914400">
                        <a:defRPr sz="1800"/>
                      </a:pPr>
                      <a:r>
                        <a:rPr sz="4000" b="1"/>
                        <a:t>27%</a:t>
                      </a:r>
                    </a:p>
                  </a:txBody>
                  <a:tcPr marL="50800" marR="50800" marT="50800" marB="50800" anchor="ctr" horzOverflow="overflow"/>
                </a:tc>
                <a:extLst>
                  <a:ext uri="{0D108BD9-81ED-4DB2-BD59-A6C34878D82A}">
                    <a16:rowId xmlns:a16="http://schemas.microsoft.com/office/drawing/2014/main" val="10003"/>
                  </a:ext>
                </a:extLst>
              </a:tr>
              <a:tr h="806659">
                <a:tc>
                  <a:txBody>
                    <a:bodyPr/>
                    <a:lstStyle/>
                    <a:p>
                      <a:pPr algn="r" defTabSz="914400">
                        <a:defRPr sz="1800"/>
                      </a:pPr>
                      <a:r>
                        <a:rPr sz="2900" b="1"/>
                        <a:t>Communication with parents</a:t>
                      </a:r>
                    </a:p>
                  </a:txBody>
                  <a:tcPr marL="50800" marR="50800" marT="50800" marB="50800" anchor="ctr" horzOverflow="overflow"/>
                </a:tc>
                <a:tc>
                  <a:txBody>
                    <a:bodyPr/>
                    <a:lstStyle/>
                    <a:p>
                      <a:pPr defTabSz="914400">
                        <a:defRPr sz="1800"/>
                      </a:pPr>
                      <a:r>
                        <a:rPr sz="4000" b="1"/>
                        <a:t>17%</a:t>
                      </a:r>
                    </a:p>
                  </a:txBody>
                  <a:tcPr marL="50800" marR="50800" marT="50800" marB="50800" anchor="ctr" horzOverflow="overflow"/>
                </a:tc>
                <a:tc>
                  <a:txBody>
                    <a:bodyPr/>
                    <a:lstStyle/>
                    <a:p>
                      <a:pPr defTabSz="914400">
                        <a:defRPr sz="1800"/>
                      </a:pPr>
                      <a:r>
                        <a:rPr sz="4000" b="1"/>
                        <a:t>28%</a:t>
                      </a:r>
                    </a:p>
                  </a:txBody>
                  <a:tcPr marL="50800" marR="50800" marT="50800" marB="50800" anchor="ctr" horzOverflow="overflow"/>
                </a:tc>
                <a:tc>
                  <a:txBody>
                    <a:bodyPr/>
                    <a:lstStyle/>
                    <a:p>
                      <a:pPr defTabSz="914400">
                        <a:defRPr sz="1800"/>
                      </a:pPr>
                      <a:r>
                        <a:rPr sz="4000" b="1"/>
                        <a:t>28%</a:t>
                      </a:r>
                    </a:p>
                  </a:txBody>
                  <a:tcPr marL="50800" marR="50800" marT="50800" marB="50800" anchor="ctr" horzOverflow="overflow"/>
                </a:tc>
                <a:extLst>
                  <a:ext uri="{0D108BD9-81ED-4DB2-BD59-A6C34878D82A}">
                    <a16:rowId xmlns:a16="http://schemas.microsoft.com/office/drawing/2014/main" val="10004"/>
                  </a:ext>
                </a:extLst>
              </a:tr>
              <a:tr h="1015804">
                <a:tc>
                  <a:txBody>
                    <a:bodyPr/>
                    <a:lstStyle/>
                    <a:p>
                      <a:pPr algn="r" defTabSz="914400">
                        <a:defRPr sz="1800"/>
                      </a:pPr>
                      <a:r>
                        <a:rPr sz="2900" b="1"/>
                        <a:t>Managing online learning programs 
or resources for remote learning</a:t>
                      </a:r>
                    </a:p>
                  </a:txBody>
                  <a:tcPr marL="50800" marR="50800" marT="50800" marB="50800" anchor="ctr" horzOverflow="overflow"/>
                </a:tc>
                <a:tc>
                  <a:txBody>
                    <a:bodyPr/>
                    <a:lstStyle/>
                    <a:p>
                      <a:pPr defTabSz="914400">
                        <a:defRPr sz="1800"/>
                      </a:pPr>
                      <a:r>
                        <a:rPr sz="4000" b="1"/>
                        <a:t>21%</a:t>
                      </a:r>
                    </a:p>
                  </a:txBody>
                  <a:tcPr marL="50800" marR="50800" marT="50800" marB="50800" anchor="ctr" horzOverflow="overflow"/>
                </a:tc>
                <a:tc>
                  <a:txBody>
                    <a:bodyPr/>
                    <a:lstStyle/>
                    <a:p>
                      <a:pPr defTabSz="914400">
                        <a:defRPr sz="1800"/>
                      </a:pPr>
                      <a:r>
                        <a:rPr sz="4000" b="1"/>
                        <a:t>26%</a:t>
                      </a:r>
                    </a:p>
                  </a:txBody>
                  <a:tcPr marL="50800" marR="50800" marT="50800" marB="50800" anchor="ctr" horzOverflow="overflow"/>
                </a:tc>
                <a:tc>
                  <a:txBody>
                    <a:bodyPr/>
                    <a:lstStyle/>
                    <a:p>
                      <a:pPr defTabSz="914400">
                        <a:defRPr sz="1800"/>
                      </a:pPr>
                      <a:r>
                        <a:rPr sz="4000" b="1"/>
                        <a:t>28%</a:t>
                      </a:r>
                    </a:p>
                  </a:txBody>
                  <a:tcPr marL="50800" marR="50800" marT="50800" marB="50800" anchor="ctr" horzOverflow="overflow"/>
                </a:tc>
                <a:extLst>
                  <a:ext uri="{0D108BD9-81ED-4DB2-BD59-A6C34878D82A}">
                    <a16:rowId xmlns:a16="http://schemas.microsoft.com/office/drawing/2014/main" val="10005"/>
                  </a:ext>
                </a:extLst>
              </a:tr>
              <a:tr h="806659">
                <a:tc>
                  <a:txBody>
                    <a:bodyPr/>
                    <a:lstStyle/>
                    <a:p>
                      <a:pPr algn="r" defTabSz="914400">
                        <a:defRPr sz="1800"/>
                      </a:pPr>
                      <a:r>
                        <a:rPr sz="2900" b="1"/>
                        <a:t>Amount of time focused on instruction</a:t>
                      </a:r>
                    </a:p>
                  </a:txBody>
                  <a:tcPr marL="50800" marR="50800" marT="50800" marB="50800" anchor="ctr" horzOverflow="overflow"/>
                </a:tc>
                <a:tc>
                  <a:txBody>
                    <a:bodyPr/>
                    <a:lstStyle/>
                    <a:p>
                      <a:pPr defTabSz="914400">
                        <a:defRPr sz="1800"/>
                      </a:pPr>
                      <a:r>
                        <a:rPr sz="4000" b="1"/>
                        <a:t>15%</a:t>
                      </a:r>
                    </a:p>
                  </a:txBody>
                  <a:tcPr marL="50800" marR="50800" marT="50800" marB="50800" anchor="ctr" horzOverflow="overflow"/>
                </a:tc>
                <a:tc>
                  <a:txBody>
                    <a:bodyPr/>
                    <a:lstStyle/>
                    <a:p>
                      <a:pPr defTabSz="914400">
                        <a:defRPr sz="1800"/>
                      </a:pPr>
                      <a:r>
                        <a:rPr sz="4000" b="1"/>
                        <a:t>29%</a:t>
                      </a:r>
                    </a:p>
                  </a:txBody>
                  <a:tcPr marL="50800" marR="50800" marT="50800" marB="50800" anchor="ctr" horzOverflow="overflow"/>
                </a:tc>
                <a:tc>
                  <a:txBody>
                    <a:bodyPr/>
                    <a:lstStyle/>
                    <a:p>
                      <a:pPr defTabSz="914400">
                        <a:defRPr sz="1800"/>
                      </a:pPr>
                      <a:r>
                        <a:rPr sz="4000" b="1"/>
                        <a:t>34%</a:t>
                      </a:r>
                    </a:p>
                  </a:txBody>
                  <a:tcPr marL="50800" marR="50800" marT="50800" marB="50800" anchor="ctr" horzOverflow="overflow"/>
                </a:tc>
                <a:extLst>
                  <a:ext uri="{0D108BD9-81ED-4DB2-BD59-A6C34878D82A}">
                    <a16:rowId xmlns:a16="http://schemas.microsoft.com/office/drawing/2014/main" val="10006"/>
                  </a:ext>
                </a:extLst>
              </a:tr>
              <a:tr h="1015804">
                <a:tc>
                  <a:txBody>
                    <a:bodyPr/>
                    <a:lstStyle/>
                    <a:p>
                      <a:pPr algn="r" defTabSz="914400">
                        <a:defRPr sz="1800"/>
                      </a:pPr>
                      <a:r>
                        <a:rPr sz="2900" b="1"/>
                        <a:t>Providing personalized learning 
to meet your child’s needs</a:t>
                      </a:r>
                    </a:p>
                  </a:txBody>
                  <a:tcPr marL="50800" marR="50800" marT="50800" marB="50800" anchor="ctr" horzOverflow="overflow"/>
                </a:tc>
                <a:tc>
                  <a:txBody>
                    <a:bodyPr/>
                    <a:lstStyle/>
                    <a:p>
                      <a:pPr defTabSz="914400">
                        <a:defRPr sz="1800"/>
                      </a:pPr>
                      <a:r>
                        <a:rPr sz="4000" b="1"/>
                        <a:t>22%</a:t>
                      </a:r>
                    </a:p>
                  </a:txBody>
                  <a:tcPr marL="50800" marR="50800" marT="50800" marB="50800" anchor="ctr" horzOverflow="overflow"/>
                </a:tc>
                <a:tc>
                  <a:txBody>
                    <a:bodyPr/>
                    <a:lstStyle/>
                    <a:p>
                      <a:pPr defTabSz="914400">
                        <a:defRPr sz="1800"/>
                      </a:pPr>
                      <a:r>
                        <a:rPr sz="4000" b="1"/>
                        <a:t>34%</a:t>
                      </a:r>
                    </a:p>
                  </a:txBody>
                  <a:tcPr marL="50800" marR="50800" marT="50800" marB="50800" anchor="ctr" horzOverflow="overflow"/>
                </a:tc>
                <a:tc>
                  <a:txBody>
                    <a:bodyPr/>
                    <a:lstStyle/>
                    <a:p>
                      <a:pPr defTabSz="914400">
                        <a:defRPr sz="1800"/>
                      </a:pPr>
                      <a:r>
                        <a:rPr sz="4000" b="1"/>
                        <a:t>36%</a:t>
                      </a:r>
                    </a:p>
                  </a:txBody>
                  <a:tcPr marL="50800" marR="50800" marT="50800" marB="50800" anchor="ctr" horzOverflow="overflow"/>
                </a:tc>
                <a:extLst>
                  <a:ext uri="{0D108BD9-81ED-4DB2-BD59-A6C34878D82A}">
                    <a16:rowId xmlns:a16="http://schemas.microsoft.com/office/drawing/2014/main" val="10007"/>
                  </a:ext>
                </a:extLst>
              </a:tr>
              <a:tr h="1015804">
                <a:tc>
                  <a:txBody>
                    <a:bodyPr/>
                    <a:lstStyle/>
                    <a:p>
                      <a:pPr algn="r" defTabSz="914400">
                        <a:defRPr sz="1800"/>
                      </a:pPr>
                      <a:r>
                        <a:rPr sz="2900" b="1"/>
                        <a:t>Providing resources to support students’ 
mental health and emotional wellbeing</a:t>
                      </a:r>
                    </a:p>
                  </a:txBody>
                  <a:tcPr marL="50800" marR="50800" marT="50800" marB="50800" anchor="ctr" horzOverflow="overflow"/>
                </a:tc>
                <a:tc>
                  <a:txBody>
                    <a:bodyPr/>
                    <a:lstStyle/>
                    <a:p>
                      <a:pPr defTabSz="914400">
                        <a:defRPr sz="1800"/>
                      </a:pPr>
                      <a:r>
                        <a:rPr sz="4000" b="1" dirty="0"/>
                        <a:t>19%</a:t>
                      </a:r>
                    </a:p>
                  </a:txBody>
                  <a:tcPr marL="50800" marR="50800" marT="50800" marB="50800" anchor="ctr" horzOverflow="overflow"/>
                </a:tc>
                <a:tc>
                  <a:txBody>
                    <a:bodyPr/>
                    <a:lstStyle/>
                    <a:p>
                      <a:pPr defTabSz="914400">
                        <a:defRPr sz="1800"/>
                      </a:pPr>
                      <a:r>
                        <a:rPr sz="4000" b="1"/>
                        <a:t>35%</a:t>
                      </a:r>
                    </a:p>
                  </a:txBody>
                  <a:tcPr marL="50800" marR="50800" marT="50800" marB="50800" anchor="ctr" horzOverflow="overflow"/>
                </a:tc>
                <a:tc>
                  <a:txBody>
                    <a:bodyPr/>
                    <a:lstStyle/>
                    <a:p>
                      <a:pPr defTabSz="914400">
                        <a:defRPr sz="1800"/>
                      </a:pPr>
                      <a:r>
                        <a:rPr sz="4000" b="1" dirty="0"/>
                        <a:t>32%</a:t>
                      </a:r>
                    </a:p>
                  </a:txBody>
                  <a:tcPr marL="50800" marR="50800" marT="50800" marB="50800" anchor="ctr" horzOverflow="overflow"/>
                </a:tc>
                <a:extLst>
                  <a:ext uri="{0D108BD9-81ED-4DB2-BD59-A6C34878D82A}">
                    <a16:rowId xmlns:a16="http://schemas.microsoft.com/office/drawing/2014/main" val="10008"/>
                  </a:ext>
                </a:extLst>
              </a:tr>
            </a:tbl>
          </a:graphicData>
        </a:graphic>
      </p:graphicFrame>
      <p:sp>
        <p:nvSpPr>
          <p:cNvPr id="235" name="Q. How would you currently rate how your child’s school is doing on each of the following?"/>
          <p:cNvSpPr txBox="1"/>
          <p:nvPr/>
        </p:nvSpPr>
        <p:spPr>
          <a:xfrm>
            <a:off x="1143000" y="2403614"/>
            <a:ext cx="22098000" cy="892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How would you currently rate how your child’s school is doing on each of the following?</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onsistent With Last Month, Plurality Feel Their Child Learning Same Amount, But More Than A Third Feel They Are Learning Less"/>
          <p:cNvSpPr txBox="1">
            <a:spLocks noGrp="1"/>
          </p:cNvSpPr>
          <p:nvPr>
            <p:ph type="title"/>
          </p:nvPr>
        </p:nvSpPr>
        <p:spPr>
          <a:prstGeom prst="rect">
            <a:avLst/>
          </a:prstGeom>
        </p:spPr>
        <p:txBody>
          <a:bodyPr/>
          <a:lstStyle>
            <a:lvl1pPr defTabSz="408940">
              <a:defRPr sz="5460"/>
            </a:lvl1pPr>
          </a:lstStyle>
          <a:p>
            <a:r>
              <a:t>Consistent With Last Month, Plurality Feel Their Child Learning Same Amount, But More Than A Third Feel They Are Learning Less</a:t>
            </a:r>
          </a:p>
        </p:txBody>
      </p:sp>
      <p:pic>
        <p:nvPicPr>
          <p:cNvPr id="238"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39" name="Slide Number"/>
          <p:cNvSpPr txBox="1">
            <a:spLocks noGrp="1"/>
          </p:cNvSpPr>
          <p:nvPr>
            <p:ph type="sldNum" sz="quarter" idx="2"/>
          </p:nvPr>
        </p:nvSpPr>
        <p:spPr>
          <a:xfrm>
            <a:off x="22801223" y="12065000"/>
            <a:ext cx="451232"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pic>
        <p:nvPicPr>
          <p:cNvPr id="240"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241" name="Q. At this point in the school year, do think your child is learning more than they normally would, less than they normally would, or about the same amount as they normally would when attending school?"/>
          <p:cNvSpPr txBox="1"/>
          <p:nvPr/>
        </p:nvSpPr>
        <p:spPr>
          <a:xfrm>
            <a:off x="1143000" y="2638786"/>
            <a:ext cx="22098000"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At this point in the school year, do think your child is learning more than they normally would, less than they normally would, or about the same amount as they normally would when attending school?</a:t>
            </a:r>
          </a:p>
        </p:txBody>
      </p:sp>
      <p:pic>
        <p:nvPicPr>
          <p:cNvPr id="2" name="Picture 1">
            <a:extLst>
              <a:ext uri="{FF2B5EF4-FFF2-40B4-BE49-F238E27FC236}">
                <a16:creationId xmlns:a16="http://schemas.microsoft.com/office/drawing/2014/main" id="{AAEF1B8B-301C-1F4F-927D-7D16DDD29FC8}"/>
              </a:ext>
            </a:extLst>
          </p:cNvPr>
          <p:cNvPicPr>
            <a:picLocks noChangeAspect="1"/>
          </p:cNvPicPr>
          <p:nvPr/>
        </p:nvPicPr>
        <p:blipFill>
          <a:blip r:embed="rId4"/>
          <a:stretch>
            <a:fillRect/>
          </a:stretch>
        </p:blipFill>
        <p:spPr>
          <a:xfrm>
            <a:off x="1308100" y="3975100"/>
            <a:ext cx="21767800" cy="75946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93" name="Slide Number"/>
          <p:cNvSpPr txBox="1">
            <a:spLocks noGrp="1"/>
          </p:cNvSpPr>
          <p:nvPr>
            <p:ph type="sldNum" sz="quarter" idx="2"/>
          </p:nvPr>
        </p:nvSpPr>
        <p:spPr>
          <a:xfrm>
            <a:off x="22863403" y="12065000"/>
            <a:ext cx="32687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pic>
        <p:nvPicPr>
          <p:cNvPr id="94"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95" name="We are conducting monthly online surveys of parents of K-12 public school students throughout the 2020–2021 school year to better understand their experiences and challenges they may be facing, as well as their views on education and other issues affecti"/>
          <p:cNvSpPr txBox="1">
            <a:spLocks noGrp="1"/>
          </p:cNvSpPr>
          <p:nvPr>
            <p:ph type="body" idx="1"/>
          </p:nvPr>
        </p:nvSpPr>
        <p:spPr>
          <a:xfrm>
            <a:off x="1140471" y="2365519"/>
            <a:ext cx="22103058" cy="8407970"/>
          </a:xfrm>
          <a:prstGeom prst="rect">
            <a:avLst/>
          </a:prstGeom>
        </p:spPr>
        <p:txBody>
          <a:bodyPr/>
          <a:lstStyle/>
          <a:p>
            <a:pPr marL="0" lvl="2" indent="0">
              <a:buSzTx/>
              <a:buNone/>
              <a:defRPr sz="4000"/>
            </a:pPr>
            <a:r>
              <a:t>We are conducting monthly online surveys of parents of K-12 public school students throughout the 2020–2021 school year to better understand their experiences and challenges they may be facing, as well as their views on education and other issues affecting families. </a:t>
            </a:r>
          </a:p>
          <a:p>
            <a:pPr marL="833261" lvl="2">
              <a:defRPr sz="4000"/>
            </a:pPr>
            <a:r>
              <a:t>Results are weighted by gender, age, race/ethnicity, education, and region to reflect known population demographics.</a:t>
            </a:r>
          </a:p>
          <a:p>
            <a:pPr marL="833261" lvl="2">
              <a:defRPr sz="4000"/>
            </a:pPr>
            <a:r>
              <a:t>Field Dates and Sample Sizes:</a:t>
            </a:r>
          </a:p>
          <a:p>
            <a:pPr lvl="3">
              <a:defRPr sz="4000"/>
            </a:pPr>
            <a:r>
              <a:t>September 21–29, 2020 (N=1,140)</a:t>
            </a:r>
          </a:p>
          <a:p>
            <a:pPr lvl="3">
              <a:defRPr sz="4000"/>
            </a:pPr>
            <a:r>
              <a:t>October 19–27, 2020 (N=1,000)</a:t>
            </a:r>
          </a:p>
        </p:txBody>
      </p:sp>
      <p:sp>
        <p:nvSpPr>
          <p:cNvPr id="96" name="Methodology"/>
          <p:cNvSpPr txBox="1">
            <a:spLocks noGrp="1"/>
          </p:cNvSpPr>
          <p:nvPr>
            <p:ph type="title"/>
          </p:nvPr>
        </p:nvSpPr>
        <p:spPr>
          <a:xfrm>
            <a:off x="1140471" y="767569"/>
            <a:ext cx="22103058" cy="1905001"/>
          </a:xfrm>
          <a:prstGeom prst="rect">
            <a:avLst/>
          </a:prstGeom>
        </p:spPr>
        <p:txBody>
          <a:bodyPr/>
          <a:lstStyle/>
          <a:p>
            <a:r>
              <a:t>Methodology</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Parents Whose Child Is Doing Remote Or Hybrid Learning More Likely To Feel Their Child Is Learning Less"/>
          <p:cNvSpPr txBox="1">
            <a:spLocks noGrp="1"/>
          </p:cNvSpPr>
          <p:nvPr>
            <p:ph type="title"/>
          </p:nvPr>
        </p:nvSpPr>
        <p:spPr>
          <a:prstGeom prst="rect">
            <a:avLst/>
          </a:prstGeom>
        </p:spPr>
        <p:txBody>
          <a:bodyPr/>
          <a:lstStyle>
            <a:lvl1pPr defTabSz="426466">
              <a:defRPr sz="5694"/>
            </a:lvl1pPr>
          </a:lstStyle>
          <a:p>
            <a:r>
              <a:t>Parents Whose Child Is Doing Remote Or Hybrid Learning More Likely To Feel Their Child Is Learning Less </a:t>
            </a:r>
          </a:p>
        </p:txBody>
      </p:sp>
      <p:pic>
        <p:nvPicPr>
          <p:cNvPr id="24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46" name="Slide Number"/>
          <p:cNvSpPr txBox="1">
            <a:spLocks noGrp="1"/>
          </p:cNvSpPr>
          <p:nvPr>
            <p:ph type="sldNum" sz="quarter" idx="2"/>
          </p:nvPr>
        </p:nvSpPr>
        <p:spPr>
          <a:xfrm>
            <a:off x="22771505" y="12065000"/>
            <a:ext cx="510668"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pic>
        <p:nvPicPr>
          <p:cNvPr id="247"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248" name="Q. At this point in the school year, do think your child is learning more than they normally would, less than they normally would, or about the same amount as they normally would when attending school?"/>
          <p:cNvSpPr txBox="1"/>
          <p:nvPr/>
        </p:nvSpPr>
        <p:spPr>
          <a:xfrm>
            <a:off x="1143000" y="2638786"/>
            <a:ext cx="22098000"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At this point in the school year, do think your child is learning more than they normally would, less than they normally would, or about the same amount as they normally would when attending school?</a:t>
            </a:r>
          </a:p>
        </p:txBody>
      </p:sp>
      <p:pic>
        <p:nvPicPr>
          <p:cNvPr id="2" name="Picture 1">
            <a:extLst>
              <a:ext uri="{FF2B5EF4-FFF2-40B4-BE49-F238E27FC236}">
                <a16:creationId xmlns:a16="http://schemas.microsoft.com/office/drawing/2014/main" id="{B72B60F5-FFDA-354B-AE6C-8403C8A1811E}"/>
              </a:ext>
            </a:extLst>
          </p:cNvPr>
          <p:cNvPicPr>
            <a:picLocks noChangeAspect="1"/>
          </p:cNvPicPr>
          <p:nvPr/>
        </p:nvPicPr>
        <p:blipFill>
          <a:blip r:embed="rId4"/>
          <a:stretch>
            <a:fillRect/>
          </a:stretch>
        </p:blipFill>
        <p:spPr>
          <a:xfrm>
            <a:off x="1231900" y="3949700"/>
            <a:ext cx="21920200" cy="7188200"/>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imilar Shares Of White, Black, And Hispanic Parents Feel Child Is Learning Less Than They Normally Would"/>
          <p:cNvSpPr txBox="1">
            <a:spLocks noGrp="1"/>
          </p:cNvSpPr>
          <p:nvPr>
            <p:ph type="title"/>
          </p:nvPr>
        </p:nvSpPr>
        <p:spPr>
          <a:prstGeom prst="rect">
            <a:avLst/>
          </a:prstGeom>
        </p:spPr>
        <p:txBody>
          <a:bodyPr/>
          <a:lstStyle>
            <a:lvl1pPr defTabSz="426466">
              <a:defRPr sz="5694"/>
            </a:lvl1pPr>
          </a:lstStyle>
          <a:p>
            <a:r>
              <a:t>Similar Shares Of White, Black, And Hispanic Parents Feel Child Is Learning Less Than They Normally Would</a:t>
            </a:r>
          </a:p>
        </p:txBody>
      </p:sp>
      <p:pic>
        <p:nvPicPr>
          <p:cNvPr id="253"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54" name="Slide Number"/>
          <p:cNvSpPr txBox="1">
            <a:spLocks noGrp="1"/>
          </p:cNvSpPr>
          <p:nvPr>
            <p:ph type="sldNum" sz="quarter" idx="2"/>
          </p:nvPr>
        </p:nvSpPr>
        <p:spPr>
          <a:xfrm>
            <a:off x="22802747" y="12065000"/>
            <a:ext cx="448184"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pic>
        <p:nvPicPr>
          <p:cNvPr id="255"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256" name="Q. At this point in the school year, do think your child is learning more than they normally would, less than they normally would, or about the same amount as they normally would when attending school?"/>
          <p:cNvSpPr txBox="1"/>
          <p:nvPr/>
        </p:nvSpPr>
        <p:spPr>
          <a:xfrm>
            <a:off x="1143000" y="2638786"/>
            <a:ext cx="22098000"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At this point in the school year, do think your child is learning more than they normally would, less than they normally would, or about the same amount as they normally would when attending school?</a:t>
            </a:r>
          </a:p>
        </p:txBody>
      </p:sp>
      <p:pic>
        <p:nvPicPr>
          <p:cNvPr id="2" name="Picture 1">
            <a:extLst>
              <a:ext uri="{FF2B5EF4-FFF2-40B4-BE49-F238E27FC236}">
                <a16:creationId xmlns:a16="http://schemas.microsoft.com/office/drawing/2014/main" id="{1EA0E3D6-196F-CA4E-BE7B-7CBE6F82C7D9}"/>
              </a:ext>
            </a:extLst>
          </p:cNvPr>
          <p:cNvPicPr>
            <a:picLocks noChangeAspect="1"/>
          </p:cNvPicPr>
          <p:nvPr/>
        </p:nvPicPr>
        <p:blipFill>
          <a:blip r:embed="rId4"/>
          <a:stretch>
            <a:fillRect/>
          </a:stretch>
        </p:blipFill>
        <p:spPr>
          <a:xfrm>
            <a:off x="1250950" y="4025900"/>
            <a:ext cx="21882100" cy="7239000"/>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4 In 10 Parents With Incomes Under $50K Say Their Child Is Learning Less Than They Normally Would"/>
          <p:cNvSpPr txBox="1">
            <a:spLocks noGrp="1"/>
          </p:cNvSpPr>
          <p:nvPr>
            <p:ph type="title"/>
          </p:nvPr>
        </p:nvSpPr>
        <p:spPr>
          <a:prstGeom prst="rect">
            <a:avLst/>
          </a:prstGeom>
        </p:spPr>
        <p:txBody>
          <a:bodyPr/>
          <a:lstStyle>
            <a:lvl1pPr defTabSz="426466">
              <a:defRPr sz="5694"/>
            </a:lvl1pPr>
          </a:lstStyle>
          <a:p>
            <a:r>
              <a:t>4 In 10 Parents With Incomes Under $50K Say Their Child Is Learning Less Than They Normally Would</a:t>
            </a:r>
          </a:p>
        </p:txBody>
      </p:sp>
      <p:pic>
        <p:nvPicPr>
          <p:cNvPr id="260"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61" name="Slide Number"/>
          <p:cNvSpPr txBox="1">
            <a:spLocks noGrp="1"/>
          </p:cNvSpPr>
          <p:nvPr>
            <p:ph type="sldNum" sz="quarter" idx="2"/>
          </p:nvPr>
        </p:nvSpPr>
        <p:spPr>
          <a:xfrm>
            <a:off x="22777754" y="12065000"/>
            <a:ext cx="49817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pic>
        <p:nvPicPr>
          <p:cNvPr id="262"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263" name="Q. At this point in the school year, do think your child is learning more than they normally would, less than they normally would, or about the same amount as they normally would when attending school?"/>
          <p:cNvSpPr txBox="1"/>
          <p:nvPr/>
        </p:nvSpPr>
        <p:spPr>
          <a:xfrm>
            <a:off x="1143000" y="2638786"/>
            <a:ext cx="22098000"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At this point in the school year, do think your child is learning more than they normally would, less than they normally would, or about the same amount as they normally would when attending school?</a:t>
            </a:r>
          </a:p>
        </p:txBody>
      </p:sp>
      <p:pic>
        <p:nvPicPr>
          <p:cNvPr id="2" name="Picture 1">
            <a:extLst>
              <a:ext uri="{FF2B5EF4-FFF2-40B4-BE49-F238E27FC236}">
                <a16:creationId xmlns:a16="http://schemas.microsoft.com/office/drawing/2014/main" id="{958B957E-FA5D-554E-84CD-C7AAAD1CA340}"/>
              </a:ext>
            </a:extLst>
          </p:cNvPr>
          <p:cNvPicPr>
            <a:picLocks noChangeAspect="1"/>
          </p:cNvPicPr>
          <p:nvPr/>
        </p:nvPicPr>
        <p:blipFill>
          <a:blip r:embed="rId4"/>
          <a:stretch>
            <a:fillRect/>
          </a:stretch>
        </p:blipFill>
        <p:spPr>
          <a:xfrm>
            <a:off x="1149350" y="3975100"/>
            <a:ext cx="22085300" cy="7391400"/>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arents Whose Child Has A Disability More Likely To Report  Child Is Learning Different Amount, And Plurality Say They Are Learning Less"/>
          <p:cNvSpPr txBox="1">
            <a:spLocks noGrp="1"/>
          </p:cNvSpPr>
          <p:nvPr>
            <p:ph type="title"/>
          </p:nvPr>
        </p:nvSpPr>
        <p:spPr>
          <a:prstGeom prst="rect">
            <a:avLst/>
          </a:prstGeom>
        </p:spPr>
        <p:txBody>
          <a:bodyPr/>
          <a:lstStyle>
            <a:lvl1pPr defTabSz="391414">
              <a:defRPr sz="5226"/>
            </a:lvl1pPr>
          </a:lstStyle>
          <a:p>
            <a:r>
              <a:t>Parents Whose Child Has A Disability More Likely To Report  Child Is Learning Different Amount, And Plurality Say They Are Learning Less</a:t>
            </a:r>
          </a:p>
        </p:txBody>
      </p:sp>
      <p:pic>
        <p:nvPicPr>
          <p:cNvPr id="268"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69" name="Slide Number"/>
          <p:cNvSpPr txBox="1">
            <a:spLocks noGrp="1"/>
          </p:cNvSpPr>
          <p:nvPr>
            <p:ph type="sldNum" sz="quarter" idx="2"/>
          </p:nvPr>
        </p:nvSpPr>
        <p:spPr>
          <a:xfrm>
            <a:off x="22778668" y="12065000"/>
            <a:ext cx="49634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pic>
        <p:nvPicPr>
          <p:cNvPr id="270"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271" name="Q. At this point in the school year, do think your child is learning more than they normally would, less than they normally would, or about the same amount as they normally would when attending school?"/>
          <p:cNvSpPr txBox="1"/>
          <p:nvPr/>
        </p:nvSpPr>
        <p:spPr>
          <a:xfrm>
            <a:off x="1143000" y="2638786"/>
            <a:ext cx="22098000"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At this point in the school year, do think your child is learning more than they normally would, less than they normally would, or about the same amount as they normally would when attending school?</a:t>
            </a:r>
          </a:p>
        </p:txBody>
      </p:sp>
      <p:pic>
        <p:nvPicPr>
          <p:cNvPr id="2" name="Picture 1">
            <a:extLst>
              <a:ext uri="{FF2B5EF4-FFF2-40B4-BE49-F238E27FC236}">
                <a16:creationId xmlns:a16="http://schemas.microsoft.com/office/drawing/2014/main" id="{49445F57-4B7E-C941-876B-977C036E85DB}"/>
              </a:ext>
            </a:extLst>
          </p:cNvPr>
          <p:cNvPicPr>
            <a:picLocks noChangeAspect="1"/>
          </p:cNvPicPr>
          <p:nvPr/>
        </p:nvPicPr>
        <p:blipFill>
          <a:blip r:embed="rId4"/>
          <a:stretch>
            <a:fillRect/>
          </a:stretch>
        </p:blipFill>
        <p:spPr>
          <a:xfrm>
            <a:off x="1225550" y="4025900"/>
            <a:ext cx="21983700" cy="7391400"/>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Views On Current Situation…"/>
          <p:cNvSpPr txBox="1">
            <a:spLocks noGrp="1"/>
          </p:cNvSpPr>
          <p:nvPr>
            <p:ph type="title"/>
          </p:nvPr>
        </p:nvSpPr>
        <p:spPr>
          <a:prstGeom prst="rect">
            <a:avLst/>
          </a:prstGeom>
        </p:spPr>
        <p:txBody>
          <a:bodyPr/>
          <a:lstStyle/>
          <a:p>
            <a:r>
              <a:t>Views On Current Situation </a:t>
            </a:r>
          </a:p>
          <a:p>
            <a:r>
              <a:t>And Rethinking Education</a:t>
            </a:r>
          </a:p>
        </p:txBody>
      </p:sp>
      <p:sp>
        <p:nvSpPr>
          <p:cNvPr id="275" name="Slide Number"/>
          <p:cNvSpPr txBox="1">
            <a:spLocks noGrp="1"/>
          </p:cNvSpPr>
          <p:nvPr>
            <p:ph type="sldNum" sz="quarter" idx="2"/>
          </p:nvPr>
        </p:nvSpPr>
        <p:spPr>
          <a:xfrm>
            <a:off x="22766893" y="12063511"/>
            <a:ext cx="510058" cy="5111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Black And Hispanic Parents Somewhat More Likely To Support Statewide Testing This Year"/>
          <p:cNvSpPr txBox="1">
            <a:spLocks noGrp="1"/>
          </p:cNvSpPr>
          <p:nvPr>
            <p:ph type="title"/>
          </p:nvPr>
        </p:nvSpPr>
        <p:spPr>
          <a:prstGeom prst="rect">
            <a:avLst/>
          </a:prstGeom>
        </p:spPr>
        <p:txBody>
          <a:bodyPr/>
          <a:lstStyle>
            <a:lvl1pPr defTabSz="426466">
              <a:defRPr sz="5694"/>
            </a:lvl1pPr>
          </a:lstStyle>
          <a:p>
            <a:r>
              <a:t>Black And Hispanic Parents Somewhat More Likely To Support Statewide Testing This Year</a:t>
            </a:r>
          </a:p>
        </p:txBody>
      </p:sp>
      <p:pic>
        <p:nvPicPr>
          <p:cNvPr id="278"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79" name="Slide Number"/>
          <p:cNvSpPr txBox="1">
            <a:spLocks noGrp="1"/>
          </p:cNvSpPr>
          <p:nvPr>
            <p:ph type="sldNum" sz="quarter" idx="2"/>
          </p:nvPr>
        </p:nvSpPr>
        <p:spPr>
          <a:xfrm>
            <a:off x="22781716" y="12065000"/>
            <a:ext cx="490247"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pic>
        <p:nvPicPr>
          <p:cNvPr id="280"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graphicFrame>
        <p:nvGraphicFramePr>
          <p:cNvPr id="281" name="2D Stacked Bar Chart"/>
          <p:cNvGraphicFramePr/>
          <p:nvPr>
            <p:extLst>
              <p:ext uri="{D42A27DB-BD31-4B8C-83A1-F6EECF244321}">
                <p14:modId xmlns:p14="http://schemas.microsoft.com/office/powerpoint/2010/main" val="2469365979"/>
              </p:ext>
            </p:extLst>
          </p:nvPr>
        </p:nvGraphicFramePr>
        <p:xfrm>
          <a:off x="1209423" y="5529510"/>
          <a:ext cx="21940702" cy="6055168"/>
        </p:xfrm>
        <a:graphic>
          <a:graphicData uri="http://schemas.openxmlformats.org/drawingml/2006/chart">
            <c:chart xmlns:c="http://schemas.openxmlformats.org/drawingml/2006/chart" xmlns:r="http://schemas.openxmlformats.org/officeDocument/2006/relationships" r:id="rId4"/>
          </a:graphicData>
        </a:graphic>
      </p:graphicFrame>
      <p:grpSp>
        <p:nvGrpSpPr>
          <p:cNvPr id="288" name="Group"/>
          <p:cNvGrpSpPr/>
          <p:nvPr/>
        </p:nvGrpSpPr>
        <p:grpSpPr>
          <a:xfrm>
            <a:off x="1463237" y="3612578"/>
            <a:ext cx="23330758" cy="2238376"/>
            <a:chOff x="0" y="0"/>
            <a:chExt cx="23330756" cy="2238375"/>
          </a:xfrm>
        </p:grpSpPr>
        <p:sp>
          <p:nvSpPr>
            <p:cNvPr id="282" name="Even though we are in challenging times, we should continue to assess how well students are learning using statewide tests so that we can compare results to previous years and schools can identify areas students may be falling behind or need support."/>
            <p:cNvSpPr txBox="1"/>
            <p:nvPr/>
          </p:nvSpPr>
          <p:spPr>
            <a:xfrm>
              <a:off x="579187" y="0"/>
              <a:ext cx="9822325" cy="22383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2800" b="1">
                  <a:latin typeface="Exo 2"/>
                  <a:ea typeface="Exo 2"/>
                  <a:cs typeface="Exo 2"/>
                  <a:sym typeface="Exo 2"/>
                </a:defRPr>
              </a:lvl1pPr>
            </a:lstStyle>
            <a:p>
              <a:r>
                <a:t>Even though we are in challenging times, we should continue to assess how well students are learning using statewide tests so that we can compare results to previous years and schools can identify areas students may be falling behind or need support.</a:t>
              </a:r>
            </a:p>
          </p:txBody>
        </p:sp>
        <p:sp>
          <p:nvSpPr>
            <p:cNvPr id="283" name="Since we are in challenging times, we should take a break from statewide testing this year so that teachers and students have one less thing to worry about."/>
            <p:cNvSpPr txBox="1"/>
            <p:nvPr/>
          </p:nvSpPr>
          <p:spPr>
            <a:xfrm>
              <a:off x="11326129" y="0"/>
              <a:ext cx="7883530" cy="1819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2800" b="1">
                  <a:latin typeface="Exo 2"/>
                  <a:ea typeface="Exo 2"/>
                  <a:cs typeface="Exo 2"/>
                  <a:sym typeface="Exo 2"/>
                </a:defRPr>
              </a:lvl1pPr>
            </a:lstStyle>
            <a:p>
              <a:r>
                <a:t>Since we are in challenging times, we should take a break from statewide testing this year so that teachers and students have one less thing to worry about.</a:t>
              </a:r>
            </a:p>
          </p:txBody>
        </p:sp>
        <p:sp>
          <p:nvSpPr>
            <p:cNvPr id="284" name="Unsure"/>
            <p:cNvSpPr txBox="1"/>
            <p:nvPr/>
          </p:nvSpPr>
          <p:spPr>
            <a:xfrm>
              <a:off x="18743469" y="44241"/>
              <a:ext cx="4587288" cy="600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Unsure</a:t>
              </a:r>
            </a:p>
          </p:txBody>
        </p:sp>
        <p:sp>
          <p:nvSpPr>
            <p:cNvPr id="285" name="Square"/>
            <p:cNvSpPr/>
            <p:nvPr/>
          </p:nvSpPr>
          <p:spPr>
            <a:xfrm>
              <a:off x="0" y="177591"/>
              <a:ext cx="511176" cy="511176"/>
            </a:xfrm>
            <a:prstGeom prst="rect">
              <a:avLst/>
            </a:prstGeom>
            <a:solidFill>
              <a:srgbClr val="B56577"/>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286" name="Square"/>
            <p:cNvSpPr/>
            <p:nvPr/>
          </p:nvSpPr>
          <p:spPr>
            <a:xfrm>
              <a:off x="10736492" y="177591"/>
              <a:ext cx="511176" cy="511176"/>
            </a:xfrm>
            <a:prstGeom prst="rect">
              <a:avLst/>
            </a:prstGeom>
            <a:solidFill>
              <a:srgbClr val="25497C"/>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287" name="Square"/>
            <p:cNvSpPr/>
            <p:nvPr/>
          </p:nvSpPr>
          <p:spPr>
            <a:xfrm>
              <a:off x="19588176" y="177591"/>
              <a:ext cx="511176" cy="511176"/>
            </a:xfrm>
            <a:prstGeom prst="rect">
              <a:avLst/>
            </a:prstGeom>
            <a:solidFill>
              <a:srgbClr val="AEB5BC"/>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grpSp>
      <p:sp>
        <p:nvSpPr>
          <p:cNvPr id="289" name="Q. There has been some debate about whether or not schools should administer statewide academic tests this school year. Even if neither one perfectly describes your views, which of the following statements do you agree with more?"/>
          <p:cNvSpPr txBox="1"/>
          <p:nvPr/>
        </p:nvSpPr>
        <p:spPr>
          <a:xfrm>
            <a:off x="1118074" y="2594873"/>
            <a:ext cx="22098001"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000" b="1">
                <a:latin typeface="Exo 2"/>
                <a:ea typeface="Exo 2"/>
                <a:cs typeface="Exo 2"/>
                <a:sym typeface="Exo 2"/>
              </a:defRPr>
            </a:lvl1pPr>
          </a:lstStyle>
          <a:p>
            <a:r>
              <a:t>Q. There has been some debate about whether or not schools should administer statewide academic tests this school year. Even if neither one perfectly describes your views, which of the following statements do you agree with more?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Majority Continue To Say Providing Access To High-Quality Remote Learning Should Be Priority"/>
          <p:cNvSpPr txBox="1">
            <a:spLocks noGrp="1"/>
          </p:cNvSpPr>
          <p:nvPr>
            <p:ph type="title"/>
          </p:nvPr>
        </p:nvSpPr>
        <p:spPr>
          <a:prstGeom prst="rect">
            <a:avLst/>
          </a:prstGeom>
        </p:spPr>
        <p:txBody>
          <a:bodyPr/>
          <a:lstStyle>
            <a:lvl1pPr defTabSz="426466">
              <a:defRPr sz="5694"/>
            </a:lvl1pPr>
          </a:lstStyle>
          <a:p>
            <a:r>
              <a:t>Majority Continue To Say Providing Access To High-Quality Remote Learning Should Be Priority </a:t>
            </a:r>
          </a:p>
        </p:txBody>
      </p:sp>
      <p:pic>
        <p:nvPicPr>
          <p:cNvPr id="292"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93" name="Slide Number"/>
          <p:cNvSpPr txBox="1">
            <a:spLocks noGrp="1"/>
          </p:cNvSpPr>
          <p:nvPr>
            <p:ph type="sldNum" sz="quarter" idx="2"/>
          </p:nvPr>
        </p:nvSpPr>
        <p:spPr>
          <a:xfrm>
            <a:off x="22776230" y="12065000"/>
            <a:ext cx="50121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pic>
        <p:nvPicPr>
          <p:cNvPr id="294"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graphicFrame>
        <p:nvGraphicFramePr>
          <p:cNvPr id="295" name="2D Stacked Bar Chart"/>
          <p:cNvGraphicFramePr/>
          <p:nvPr>
            <p:extLst>
              <p:ext uri="{D42A27DB-BD31-4B8C-83A1-F6EECF244321}">
                <p14:modId xmlns:p14="http://schemas.microsoft.com/office/powerpoint/2010/main" val="2429820842"/>
              </p:ext>
            </p:extLst>
          </p:nvPr>
        </p:nvGraphicFramePr>
        <p:xfrm>
          <a:off x="1172046" y="5313610"/>
          <a:ext cx="21901880" cy="6076029"/>
        </p:xfrm>
        <a:graphic>
          <a:graphicData uri="http://schemas.openxmlformats.org/drawingml/2006/chart">
            <c:chart xmlns:c="http://schemas.openxmlformats.org/drawingml/2006/chart" xmlns:r="http://schemas.openxmlformats.org/officeDocument/2006/relationships" r:id="rId4"/>
          </a:graphicData>
        </a:graphic>
      </p:graphicFrame>
      <p:grpSp>
        <p:nvGrpSpPr>
          <p:cNvPr id="302" name="Group"/>
          <p:cNvGrpSpPr/>
          <p:nvPr/>
        </p:nvGrpSpPr>
        <p:grpSpPr>
          <a:xfrm>
            <a:off x="1463237" y="3853878"/>
            <a:ext cx="22784658" cy="1514476"/>
            <a:chOff x="0" y="0"/>
            <a:chExt cx="22784656" cy="1514475"/>
          </a:xfrm>
        </p:grpSpPr>
        <p:sp>
          <p:nvSpPr>
            <p:cNvPr id="296" name="Providing access to consistent, high-quality remote or online learning for public school students this school year"/>
            <p:cNvSpPr txBox="1"/>
            <p:nvPr/>
          </p:nvSpPr>
          <p:spPr>
            <a:xfrm>
              <a:off x="579187" y="0"/>
              <a:ext cx="7377697" cy="1514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Providing access to consistent, high-quality remote or online learning for public school students this school year</a:t>
              </a:r>
            </a:p>
          </p:txBody>
        </p:sp>
        <p:sp>
          <p:nvSpPr>
            <p:cNvPr id="297" name="Trying to get public school students back into the classroom this school year and implementing health and safety measures"/>
            <p:cNvSpPr txBox="1"/>
            <p:nvPr/>
          </p:nvSpPr>
          <p:spPr>
            <a:xfrm>
              <a:off x="9865629" y="0"/>
              <a:ext cx="7883530" cy="1514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Trying to get public school students back into the classroom this school year and implementing health and safety measures</a:t>
              </a:r>
            </a:p>
          </p:txBody>
        </p:sp>
        <p:sp>
          <p:nvSpPr>
            <p:cNvPr id="298" name="Unsure"/>
            <p:cNvSpPr txBox="1"/>
            <p:nvPr/>
          </p:nvSpPr>
          <p:spPr>
            <a:xfrm>
              <a:off x="18197369" y="44241"/>
              <a:ext cx="4587288" cy="600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Unsure</a:t>
              </a:r>
            </a:p>
          </p:txBody>
        </p:sp>
        <p:sp>
          <p:nvSpPr>
            <p:cNvPr id="299" name="Square"/>
            <p:cNvSpPr/>
            <p:nvPr/>
          </p:nvSpPr>
          <p:spPr>
            <a:xfrm>
              <a:off x="0" y="177591"/>
              <a:ext cx="511176" cy="511176"/>
            </a:xfrm>
            <a:prstGeom prst="rect">
              <a:avLst/>
            </a:prstGeom>
            <a:solidFill>
              <a:srgbClr val="317D87"/>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300" name="Square"/>
            <p:cNvSpPr/>
            <p:nvPr/>
          </p:nvSpPr>
          <p:spPr>
            <a:xfrm>
              <a:off x="9275992" y="177591"/>
              <a:ext cx="511176" cy="511176"/>
            </a:xfrm>
            <a:prstGeom prst="rect">
              <a:avLst/>
            </a:prstGeom>
            <a:solidFill>
              <a:srgbClr val="F1815E"/>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301" name="Square"/>
            <p:cNvSpPr/>
            <p:nvPr/>
          </p:nvSpPr>
          <p:spPr>
            <a:xfrm>
              <a:off x="19042076" y="177591"/>
              <a:ext cx="511176" cy="511176"/>
            </a:xfrm>
            <a:prstGeom prst="rect">
              <a:avLst/>
            </a:prstGeom>
            <a:solidFill>
              <a:srgbClr val="AEB5BC"/>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grpSp>
      <p:sp>
        <p:nvSpPr>
          <p:cNvPr id="303" name="Q. If you could send a message to people who make decisions about education policy and public schools, which of the following do you think they should prioritize this school year?"/>
          <p:cNvSpPr txBox="1"/>
          <p:nvPr/>
        </p:nvSpPr>
        <p:spPr>
          <a:xfrm>
            <a:off x="1123920" y="2629204"/>
            <a:ext cx="22098001"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If you could send a message to people who make decisions about education policy and public schools, which of the following do you think they should prioritize this school year?</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Most Parents Say Schools Should Continue Providing Remote Learning Options In Future Years After The Pandemic Is Over"/>
          <p:cNvSpPr txBox="1">
            <a:spLocks noGrp="1"/>
          </p:cNvSpPr>
          <p:nvPr>
            <p:ph type="title"/>
          </p:nvPr>
        </p:nvSpPr>
        <p:spPr>
          <a:prstGeom prst="rect">
            <a:avLst/>
          </a:prstGeom>
        </p:spPr>
        <p:txBody>
          <a:bodyPr/>
          <a:lstStyle>
            <a:lvl1pPr defTabSz="426466">
              <a:defRPr sz="5694"/>
            </a:lvl1pPr>
          </a:lstStyle>
          <a:p>
            <a:r>
              <a:t>Most Parents Say Schools Should Continue Providing Remote Learning Options In Future Years After The Pandemic Is Over</a:t>
            </a:r>
          </a:p>
        </p:txBody>
      </p:sp>
      <p:pic>
        <p:nvPicPr>
          <p:cNvPr id="306"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07" name="Slide Number"/>
          <p:cNvSpPr txBox="1">
            <a:spLocks noGrp="1"/>
          </p:cNvSpPr>
          <p:nvPr>
            <p:ph type="sldNum" sz="quarter" idx="2"/>
          </p:nvPr>
        </p:nvSpPr>
        <p:spPr>
          <a:xfrm>
            <a:off x="22785374" y="12065000"/>
            <a:ext cx="48293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pic>
        <p:nvPicPr>
          <p:cNvPr id="308"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graphicFrame>
        <p:nvGraphicFramePr>
          <p:cNvPr id="309" name="2D Stacked Bar Chart"/>
          <p:cNvGraphicFramePr/>
          <p:nvPr>
            <p:extLst>
              <p:ext uri="{D42A27DB-BD31-4B8C-83A1-F6EECF244321}">
                <p14:modId xmlns:p14="http://schemas.microsoft.com/office/powerpoint/2010/main" val="814281514"/>
              </p:ext>
            </p:extLst>
          </p:nvPr>
        </p:nvGraphicFramePr>
        <p:xfrm>
          <a:off x="1163764" y="4353213"/>
          <a:ext cx="21986362" cy="7183904"/>
        </p:xfrm>
        <a:graphic>
          <a:graphicData uri="http://schemas.openxmlformats.org/drawingml/2006/chart">
            <c:chart xmlns:c="http://schemas.openxmlformats.org/drawingml/2006/chart" xmlns:r="http://schemas.openxmlformats.org/officeDocument/2006/relationships" r:id="rId4"/>
          </a:graphicData>
        </a:graphic>
      </p:graphicFrame>
      <p:grpSp>
        <p:nvGrpSpPr>
          <p:cNvPr id="316" name="Group"/>
          <p:cNvGrpSpPr/>
          <p:nvPr/>
        </p:nvGrpSpPr>
        <p:grpSpPr>
          <a:xfrm>
            <a:off x="1310837" y="3714178"/>
            <a:ext cx="23483158" cy="981076"/>
            <a:chOff x="0" y="0"/>
            <a:chExt cx="23483156" cy="981075"/>
          </a:xfrm>
        </p:grpSpPr>
        <p:sp>
          <p:nvSpPr>
            <p:cNvPr id="310" name="Schools should continue providing the online or remote learning options for students that they are offering now"/>
            <p:cNvSpPr txBox="1"/>
            <p:nvPr/>
          </p:nvSpPr>
          <p:spPr>
            <a:xfrm>
              <a:off x="731587" y="0"/>
              <a:ext cx="9563414" cy="9810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2800" b="1">
                  <a:latin typeface="Exo 2"/>
                  <a:ea typeface="Exo 2"/>
                  <a:cs typeface="Exo 2"/>
                  <a:sym typeface="Exo 2"/>
                </a:defRPr>
              </a:lvl1pPr>
            </a:lstStyle>
            <a:p>
              <a:r>
                <a:t>Schools should continue providing the online or remote learning options for students that they are offering now</a:t>
              </a:r>
            </a:p>
          </p:txBody>
        </p:sp>
        <p:sp>
          <p:nvSpPr>
            <p:cNvPr id="311" name="Schools should go back to having all students attend school in-person"/>
            <p:cNvSpPr txBox="1"/>
            <p:nvPr/>
          </p:nvSpPr>
          <p:spPr>
            <a:xfrm>
              <a:off x="11923030" y="0"/>
              <a:ext cx="6531339" cy="9810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2800" b="1">
                  <a:latin typeface="Exo 2"/>
                  <a:ea typeface="Exo 2"/>
                  <a:cs typeface="Exo 2"/>
                  <a:sym typeface="Exo 2"/>
                </a:defRPr>
              </a:lvl1pPr>
            </a:lstStyle>
            <a:p>
              <a:r>
                <a:t>Schools should go back to having all students attend school in-person</a:t>
              </a:r>
            </a:p>
          </p:txBody>
        </p:sp>
        <p:sp>
          <p:nvSpPr>
            <p:cNvPr id="312" name="Unsure"/>
            <p:cNvSpPr txBox="1"/>
            <p:nvPr/>
          </p:nvSpPr>
          <p:spPr>
            <a:xfrm>
              <a:off x="18895869" y="44241"/>
              <a:ext cx="4587288" cy="600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Unsure</a:t>
              </a:r>
            </a:p>
          </p:txBody>
        </p:sp>
        <p:sp>
          <p:nvSpPr>
            <p:cNvPr id="313" name="Square"/>
            <p:cNvSpPr/>
            <p:nvPr/>
          </p:nvSpPr>
          <p:spPr>
            <a:xfrm>
              <a:off x="0" y="177591"/>
              <a:ext cx="511176" cy="511176"/>
            </a:xfrm>
            <a:prstGeom prst="rect">
              <a:avLst/>
            </a:prstGeom>
            <a:solidFill>
              <a:srgbClr val="859F76"/>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314" name="Square"/>
            <p:cNvSpPr/>
            <p:nvPr/>
          </p:nvSpPr>
          <p:spPr>
            <a:xfrm>
              <a:off x="11333392" y="177591"/>
              <a:ext cx="511176" cy="511176"/>
            </a:xfrm>
            <a:prstGeom prst="rect">
              <a:avLst/>
            </a:prstGeom>
            <a:solidFill>
              <a:srgbClr val="6686B3"/>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315" name="Square"/>
            <p:cNvSpPr/>
            <p:nvPr/>
          </p:nvSpPr>
          <p:spPr>
            <a:xfrm>
              <a:off x="19740576" y="177591"/>
              <a:ext cx="511176" cy="511176"/>
            </a:xfrm>
            <a:prstGeom prst="rect">
              <a:avLst/>
            </a:prstGeom>
            <a:solidFill>
              <a:srgbClr val="AEB5BC"/>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grpSp>
      <p:sp>
        <p:nvSpPr>
          <p:cNvPr id="317" name="Q. Thinking about future school years after the pandemic is over and a vaccine for COVID-19 is widely available, do you think . . .?"/>
          <p:cNvSpPr txBox="1"/>
          <p:nvPr/>
        </p:nvSpPr>
        <p:spPr>
          <a:xfrm>
            <a:off x="1123920" y="2565704"/>
            <a:ext cx="22098001"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Thinking about future school years after the pandemic is over and a vaccine for COVID-19 is widely available, do you think . . .?</a:t>
            </a:r>
          </a:p>
        </p:txBody>
      </p:sp>
      <p:sp>
        <p:nvSpPr>
          <p:cNvPr id="318" name="Have any children…"/>
          <p:cNvSpPr txBox="1"/>
          <p:nvPr/>
        </p:nvSpPr>
        <p:spPr>
          <a:xfrm>
            <a:off x="1721146" y="7175227"/>
            <a:ext cx="3513659" cy="1133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r">
              <a:defRPr sz="3200" i="1">
                <a:latin typeface="Exo 2"/>
                <a:ea typeface="Exo 2"/>
                <a:cs typeface="Exo 2"/>
                <a:sym typeface="Exo 2"/>
              </a:defRPr>
            </a:pPr>
            <a:r>
              <a:rPr dirty="0"/>
              <a:t>Have any children </a:t>
            </a:r>
          </a:p>
          <a:p>
            <a:pPr algn="r">
              <a:defRPr sz="3200" i="1">
                <a:latin typeface="Exo 2"/>
                <a:ea typeface="Exo 2"/>
                <a:cs typeface="Exo 2"/>
                <a:sym typeface="Exo 2"/>
              </a:defRPr>
            </a:pPr>
            <a:r>
              <a:rPr dirty="0"/>
              <a:t>attending . . .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More Than 6 In 10 Say Schools Should Focus On Rethinking Education And Coming Up With New Ways To Teach"/>
          <p:cNvSpPr txBox="1">
            <a:spLocks noGrp="1"/>
          </p:cNvSpPr>
          <p:nvPr>
            <p:ph type="title"/>
          </p:nvPr>
        </p:nvSpPr>
        <p:spPr>
          <a:prstGeom prst="rect">
            <a:avLst/>
          </a:prstGeom>
        </p:spPr>
        <p:txBody>
          <a:bodyPr/>
          <a:lstStyle>
            <a:lvl1pPr defTabSz="426466">
              <a:defRPr sz="5694"/>
            </a:lvl1pPr>
          </a:lstStyle>
          <a:p>
            <a:r>
              <a:t>More Than 6 In 10 Say Schools Should Focus On Rethinking Education And Coming Up With New Ways To Teach </a:t>
            </a:r>
          </a:p>
        </p:txBody>
      </p:sp>
      <p:pic>
        <p:nvPicPr>
          <p:cNvPr id="321"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22" name="Slide Number"/>
          <p:cNvSpPr txBox="1">
            <a:spLocks noGrp="1"/>
          </p:cNvSpPr>
          <p:nvPr>
            <p:ph type="sldNum" sz="quarter" idx="2"/>
          </p:nvPr>
        </p:nvSpPr>
        <p:spPr>
          <a:xfrm>
            <a:off x="22770896" y="12065000"/>
            <a:ext cx="511887"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pic>
        <p:nvPicPr>
          <p:cNvPr id="323"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324" name="Q. Even if neither one perfectly describes your views, which of the following statements do you agree with more?"/>
          <p:cNvSpPr txBox="1"/>
          <p:nvPr/>
        </p:nvSpPr>
        <p:spPr>
          <a:xfrm>
            <a:off x="1123920" y="2629204"/>
            <a:ext cx="22098001"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Even if neither one perfectly describes your views, which of the following statements do you agree with more?</a:t>
            </a:r>
          </a:p>
        </p:txBody>
      </p:sp>
      <p:grpSp>
        <p:nvGrpSpPr>
          <p:cNvPr id="331" name="Group"/>
          <p:cNvGrpSpPr/>
          <p:nvPr/>
        </p:nvGrpSpPr>
        <p:grpSpPr>
          <a:xfrm>
            <a:off x="1463237" y="3777678"/>
            <a:ext cx="22784658" cy="1971676"/>
            <a:chOff x="0" y="0"/>
            <a:chExt cx="22784656" cy="1971675"/>
          </a:xfrm>
        </p:grpSpPr>
        <p:sp>
          <p:nvSpPr>
            <p:cNvPr id="325" name="Schools should be focused on trying to get back to the way things were before the COVID-19 crisis as soon as it is safe to do so."/>
            <p:cNvSpPr txBox="1"/>
            <p:nvPr/>
          </p:nvSpPr>
          <p:spPr>
            <a:xfrm>
              <a:off x="579187" y="0"/>
              <a:ext cx="7377697" cy="19716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Schools should be focused on trying to get back to the way things were before the COVID-19 crisis as soon as it is safe to do so.</a:t>
              </a:r>
            </a:p>
          </p:txBody>
        </p:sp>
        <p:sp>
          <p:nvSpPr>
            <p:cNvPr id="326" name="School should be focused on rethinking how we educate students, coming up with new ways to teach children moving forward as a result of the COVID-19 crisis."/>
            <p:cNvSpPr txBox="1"/>
            <p:nvPr/>
          </p:nvSpPr>
          <p:spPr>
            <a:xfrm>
              <a:off x="9840229" y="0"/>
              <a:ext cx="7883530" cy="19716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School should be focused on rethinking how we educate students, coming up with new ways to teach children moving forward as a result of the COVID-19 crisis.</a:t>
              </a:r>
            </a:p>
          </p:txBody>
        </p:sp>
        <p:sp>
          <p:nvSpPr>
            <p:cNvPr id="327" name="Unsure"/>
            <p:cNvSpPr txBox="1"/>
            <p:nvPr/>
          </p:nvSpPr>
          <p:spPr>
            <a:xfrm>
              <a:off x="18197369" y="44241"/>
              <a:ext cx="4587288" cy="600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Unsure</a:t>
              </a:r>
            </a:p>
          </p:txBody>
        </p:sp>
        <p:sp>
          <p:nvSpPr>
            <p:cNvPr id="328" name="Square"/>
            <p:cNvSpPr/>
            <p:nvPr/>
          </p:nvSpPr>
          <p:spPr>
            <a:xfrm>
              <a:off x="0" y="177591"/>
              <a:ext cx="511176" cy="511176"/>
            </a:xfrm>
            <a:prstGeom prst="rect">
              <a:avLst/>
            </a:prstGeom>
            <a:solidFill>
              <a:srgbClr val="02A0E7"/>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329" name="Square"/>
            <p:cNvSpPr/>
            <p:nvPr/>
          </p:nvSpPr>
          <p:spPr>
            <a:xfrm>
              <a:off x="9275992" y="177591"/>
              <a:ext cx="511176" cy="511176"/>
            </a:xfrm>
            <a:prstGeom prst="rect">
              <a:avLst/>
            </a:prstGeom>
            <a:solidFill>
              <a:srgbClr val="F37721"/>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330" name="Square"/>
            <p:cNvSpPr/>
            <p:nvPr/>
          </p:nvSpPr>
          <p:spPr>
            <a:xfrm>
              <a:off x="19042076" y="177591"/>
              <a:ext cx="511176" cy="511176"/>
            </a:xfrm>
            <a:prstGeom prst="rect">
              <a:avLst/>
            </a:prstGeom>
            <a:solidFill>
              <a:srgbClr val="AEB5BC"/>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grpSp>
      <p:graphicFrame>
        <p:nvGraphicFramePr>
          <p:cNvPr id="332" name="2D Stacked Bar Chart"/>
          <p:cNvGraphicFramePr/>
          <p:nvPr>
            <p:extLst>
              <p:ext uri="{D42A27DB-BD31-4B8C-83A1-F6EECF244321}">
                <p14:modId xmlns:p14="http://schemas.microsoft.com/office/powerpoint/2010/main" val="1717172528"/>
              </p:ext>
            </p:extLst>
          </p:nvPr>
        </p:nvGraphicFramePr>
        <p:xfrm>
          <a:off x="1252422" y="5308600"/>
          <a:ext cx="21899678" cy="606130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Around Two-Thirds Rate K-12 Public Schools In US Positively"/>
          <p:cNvSpPr txBox="1">
            <a:spLocks noGrp="1"/>
          </p:cNvSpPr>
          <p:nvPr>
            <p:ph type="title"/>
          </p:nvPr>
        </p:nvSpPr>
        <p:spPr>
          <a:prstGeom prst="rect">
            <a:avLst/>
          </a:prstGeom>
        </p:spPr>
        <p:txBody>
          <a:bodyPr/>
          <a:lstStyle>
            <a:lvl1pPr defTabSz="443991">
              <a:defRPr sz="5928"/>
            </a:lvl1pPr>
          </a:lstStyle>
          <a:p>
            <a:r>
              <a:t>Around Two-Thirds Rate K-12 Public Schools In US Positively</a:t>
            </a:r>
          </a:p>
        </p:txBody>
      </p:sp>
      <p:pic>
        <p:nvPicPr>
          <p:cNvPr id="33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36" name="Slide Number"/>
          <p:cNvSpPr txBox="1">
            <a:spLocks noGrp="1"/>
          </p:cNvSpPr>
          <p:nvPr>
            <p:ph type="sldNum" sz="quarter" idx="2"/>
          </p:nvPr>
        </p:nvSpPr>
        <p:spPr>
          <a:xfrm>
            <a:off x="22776230" y="12065000"/>
            <a:ext cx="50121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pic>
        <p:nvPicPr>
          <p:cNvPr id="337"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graphicFrame>
        <p:nvGraphicFramePr>
          <p:cNvPr id="338" name="2D Stacked Bar Chart"/>
          <p:cNvGraphicFramePr/>
          <p:nvPr/>
        </p:nvGraphicFramePr>
        <p:xfrm>
          <a:off x="-175836" y="3249962"/>
          <a:ext cx="20181409" cy="77605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9" name="Table"/>
          <p:cNvGraphicFramePr/>
          <p:nvPr/>
        </p:nvGraphicFramePr>
        <p:xfrm>
          <a:off x="19686900" y="4117004"/>
          <a:ext cx="3641088" cy="6701850"/>
        </p:xfrm>
        <a:graphic>
          <a:graphicData uri="http://schemas.openxmlformats.org/drawingml/2006/table">
            <a:tbl>
              <a:tblPr>
                <a:tableStyleId>{4C3C2611-4C71-4FC5-86AE-919BDF0F9419}</a:tableStyleId>
              </a:tblPr>
              <a:tblGrid>
                <a:gridCol w="1820544">
                  <a:extLst>
                    <a:ext uri="{9D8B030D-6E8A-4147-A177-3AD203B41FA5}">
                      <a16:colId xmlns:a16="http://schemas.microsoft.com/office/drawing/2014/main" val="20000"/>
                    </a:ext>
                  </a:extLst>
                </a:gridCol>
                <a:gridCol w="1820544">
                  <a:extLst>
                    <a:ext uri="{9D8B030D-6E8A-4147-A177-3AD203B41FA5}">
                      <a16:colId xmlns:a16="http://schemas.microsoft.com/office/drawing/2014/main" val="20001"/>
                    </a:ext>
                  </a:extLst>
                </a:gridCol>
              </a:tblGrid>
              <a:tr h="1116975">
                <a:tc>
                  <a:txBody>
                    <a:bodyPr/>
                    <a:lstStyle/>
                    <a:p>
                      <a:pPr defTabSz="914400">
                        <a:defRPr sz="1800"/>
                      </a:pPr>
                      <a:r>
                        <a:rPr sz="4000" b="1">
                          <a:solidFill>
                            <a:srgbClr val="569071"/>
                          </a:solidFill>
                        </a:rPr>
                        <a:t>67%</a:t>
                      </a:r>
                    </a:p>
                  </a:txBody>
                  <a:tcPr marL="50800" marR="50800" marT="50800" marB="50800" anchor="ctr" horzOverflow="overflow">
                    <a:noFill/>
                  </a:tcPr>
                </a:tc>
                <a:tc>
                  <a:txBody>
                    <a:bodyPr/>
                    <a:lstStyle/>
                    <a:p>
                      <a:pPr defTabSz="914400">
                        <a:defRPr sz="1800"/>
                      </a:pPr>
                      <a:r>
                        <a:rPr sz="4000" b="1">
                          <a:solidFill>
                            <a:srgbClr val="C62E33"/>
                          </a:solidFill>
                        </a:rPr>
                        <a:t>31%</a:t>
                      </a:r>
                    </a:p>
                  </a:txBody>
                  <a:tcPr marL="50800" marR="50800" marT="50800" marB="50800" anchor="ctr" horzOverflow="overflow">
                    <a:noFill/>
                  </a:tcPr>
                </a:tc>
                <a:extLst>
                  <a:ext uri="{0D108BD9-81ED-4DB2-BD59-A6C34878D82A}">
                    <a16:rowId xmlns:a16="http://schemas.microsoft.com/office/drawing/2014/main" val="10000"/>
                  </a:ext>
                </a:extLst>
              </a:tr>
              <a:tr h="1116975">
                <a:tc>
                  <a:txBody>
                    <a:bodyPr/>
                    <a:lstStyle/>
                    <a:p>
                      <a:pPr defTabSz="914400">
                        <a:defRPr sz="4000" b="1">
                          <a:solidFill>
                            <a:srgbClr val="569071"/>
                          </a:solidFill>
                        </a:defRPr>
                      </a:pPr>
                      <a:endParaRPr/>
                    </a:p>
                  </a:txBody>
                  <a:tcPr marL="50800" marR="50800" marT="50800" marB="50800" anchor="ctr" horzOverflow="overflow">
                    <a:noFill/>
                  </a:tcPr>
                </a:tc>
                <a:tc>
                  <a:txBody>
                    <a:bodyPr/>
                    <a:lstStyle/>
                    <a:p>
                      <a:pPr defTabSz="914400">
                        <a:defRPr sz="4000" b="1">
                          <a:solidFill>
                            <a:srgbClr val="C62E33"/>
                          </a:solidFill>
                        </a:defRPr>
                      </a:pPr>
                      <a:endParaRPr/>
                    </a:p>
                  </a:txBody>
                  <a:tcPr marL="50800" marR="50800" marT="50800" marB="50800" anchor="ctr" horzOverflow="overflow">
                    <a:noFill/>
                  </a:tcPr>
                </a:tc>
                <a:extLst>
                  <a:ext uri="{0D108BD9-81ED-4DB2-BD59-A6C34878D82A}">
                    <a16:rowId xmlns:a16="http://schemas.microsoft.com/office/drawing/2014/main" val="10001"/>
                  </a:ext>
                </a:extLst>
              </a:tr>
              <a:tr h="1116975">
                <a:tc>
                  <a:txBody>
                    <a:bodyPr/>
                    <a:lstStyle/>
                    <a:p>
                      <a:pPr defTabSz="914400">
                        <a:defRPr sz="1800"/>
                      </a:pPr>
                      <a:r>
                        <a:rPr sz="4000" b="1">
                          <a:solidFill>
                            <a:srgbClr val="569071"/>
                          </a:solidFill>
                        </a:rPr>
                        <a:t>67%</a:t>
                      </a:r>
                    </a:p>
                  </a:txBody>
                  <a:tcPr marL="50800" marR="50800" marT="50800" marB="50800" anchor="ctr" horzOverflow="overflow">
                    <a:noFill/>
                  </a:tcPr>
                </a:tc>
                <a:tc>
                  <a:txBody>
                    <a:bodyPr/>
                    <a:lstStyle/>
                    <a:p>
                      <a:pPr defTabSz="914400">
                        <a:defRPr sz="1800"/>
                      </a:pPr>
                      <a:r>
                        <a:rPr sz="4000" b="1">
                          <a:solidFill>
                            <a:srgbClr val="C62E33"/>
                          </a:solidFill>
                        </a:rPr>
                        <a:t>31%</a:t>
                      </a:r>
                    </a:p>
                  </a:txBody>
                  <a:tcPr marL="50800" marR="50800" marT="50800" marB="50800" anchor="ctr" horzOverflow="overflow">
                    <a:noFill/>
                  </a:tcPr>
                </a:tc>
                <a:extLst>
                  <a:ext uri="{0D108BD9-81ED-4DB2-BD59-A6C34878D82A}">
                    <a16:rowId xmlns:a16="http://schemas.microsoft.com/office/drawing/2014/main" val="10002"/>
                  </a:ext>
                </a:extLst>
              </a:tr>
              <a:tr h="1116975">
                <a:tc>
                  <a:txBody>
                    <a:bodyPr/>
                    <a:lstStyle/>
                    <a:p>
                      <a:pPr defTabSz="914400">
                        <a:defRPr sz="1800"/>
                      </a:pPr>
                      <a:r>
                        <a:rPr sz="4000" b="1">
                          <a:solidFill>
                            <a:srgbClr val="569071"/>
                          </a:solidFill>
                        </a:rPr>
                        <a:t>62%</a:t>
                      </a:r>
                    </a:p>
                  </a:txBody>
                  <a:tcPr marL="50800" marR="50800" marT="50800" marB="50800" anchor="ctr" horzOverflow="overflow">
                    <a:noFill/>
                  </a:tcPr>
                </a:tc>
                <a:tc>
                  <a:txBody>
                    <a:bodyPr/>
                    <a:lstStyle/>
                    <a:p>
                      <a:pPr defTabSz="914400">
                        <a:defRPr sz="1800"/>
                      </a:pPr>
                      <a:r>
                        <a:rPr sz="4000" b="1">
                          <a:solidFill>
                            <a:srgbClr val="C62E33"/>
                          </a:solidFill>
                        </a:rPr>
                        <a:t>36%</a:t>
                      </a:r>
                    </a:p>
                  </a:txBody>
                  <a:tcPr marL="50800" marR="50800" marT="50800" marB="50800" anchor="ctr" horzOverflow="overflow">
                    <a:noFill/>
                  </a:tcPr>
                </a:tc>
                <a:extLst>
                  <a:ext uri="{0D108BD9-81ED-4DB2-BD59-A6C34878D82A}">
                    <a16:rowId xmlns:a16="http://schemas.microsoft.com/office/drawing/2014/main" val="10003"/>
                  </a:ext>
                </a:extLst>
              </a:tr>
              <a:tr h="1116975">
                <a:tc>
                  <a:txBody>
                    <a:bodyPr/>
                    <a:lstStyle/>
                    <a:p>
                      <a:pPr defTabSz="914400">
                        <a:defRPr sz="1800"/>
                      </a:pPr>
                      <a:r>
                        <a:rPr sz="4000" b="1">
                          <a:solidFill>
                            <a:srgbClr val="569071"/>
                          </a:solidFill>
                        </a:rPr>
                        <a:t>73%</a:t>
                      </a:r>
                    </a:p>
                  </a:txBody>
                  <a:tcPr marL="50800" marR="50800" marT="50800" marB="50800" anchor="ctr" horzOverflow="overflow">
                    <a:noFill/>
                  </a:tcPr>
                </a:tc>
                <a:tc>
                  <a:txBody>
                    <a:bodyPr/>
                    <a:lstStyle/>
                    <a:p>
                      <a:pPr defTabSz="914400">
                        <a:defRPr sz="1800"/>
                      </a:pPr>
                      <a:r>
                        <a:rPr sz="4000" b="1">
                          <a:solidFill>
                            <a:srgbClr val="C62E33"/>
                          </a:solidFill>
                        </a:rPr>
                        <a:t>27%</a:t>
                      </a:r>
                    </a:p>
                  </a:txBody>
                  <a:tcPr marL="50800" marR="50800" marT="50800" marB="50800" anchor="ctr" horzOverflow="overflow">
                    <a:noFill/>
                  </a:tcPr>
                </a:tc>
                <a:extLst>
                  <a:ext uri="{0D108BD9-81ED-4DB2-BD59-A6C34878D82A}">
                    <a16:rowId xmlns:a16="http://schemas.microsoft.com/office/drawing/2014/main" val="10004"/>
                  </a:ext>
                </a:extLst>
              </a:tr>
              <a:tr h="1116975">
                <a:tc>
                  <a:txBody>
                    <a:bodyPr/>
                    <a:lstStyle/>
                    <a:p>
                      <a:pPr defTabSz="914400">
                        <a:defRPr sz="1800"/>
                      </a:pPr>
                      <a:r>
                        <a:rPr sz="3600" b="1">
                          <a:solidFill>
                            <a:srgbClr val="40916E"/>
                          </a:solidFill>
                        </a:rPr>
                        <a:t>57%</a:t>
                      </a:r>
                    </a:p>
                  </a:txBody>
                  <a:tcPr marL="50800" marR="50800" marT="50800" marB="50800" anchor="ctr" horzOverflow="overflow"/>
                </a:tc>
                <a:tc>
                  <a:txBody>
                    <a:bodyPr/>
                    <a:lstStyle/>
                    <a:p>
                      <a:pPr defTabSz="914400">
                        <a:defRPr sz="1800"/>
                      </a:pPr>
                      <a:r>
                        <a:rPr sz="3600" b="1">
                          <a:solidFill>
                            <a:srgbClr val="C62E33"/>
                          </a:solidFill>
                        </a:rPr>
                        <a:t>37%</a:t>
                      </a:r>
                    </a:p>
                  </a:txBody>
                  <a:tcPr marL="50800" marR="50800" marT="50800" marB="50800" anchor="ctr" horzOverflow="overflow"/>
                </a:tc>
                <a:extLst>
                  <a:ext uri="{0D108BD9-81ED-4DB2-BD59-A6C34878D82A}">
                    <a16:rowId xmlns:a16="http://schemas.microsoft.com/office/drawing/2014/main" val="10005"/>
                  </a:ext>
                </a:extLst>
              </a:tr>
            </a:tbl>
          </a:graphicData>
        </a:graphic>
      </p:graphicFrame>
      <p:sp>
        <p:nvSpPr>
          <p:cNvPr id="340" name="Excellent/…"/>
          <p:cNvSpPr txBox="1"/>
          <p:nvPr/>
        </p:nvSpPr>
        <p:spPr>
          <a:xfrm>
            <a:off x="19326698" y="3045692"/>
            <a:ext cx="2045717" cy="1057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3000" b="1">
                <a:solidFill>
                  <a:srgbClr val="40916E"/>
                </a:solidFill>
                <a:latin typeface="Exo 2"/>
                <a:ea typeface="Exo 2"/>
                <a:cs typeface="Exo 2"/>
                <a:sym typeface="Exo 2"/>
              </a:defRPr>
            </a:pPr>
            <a:r>
              <a:t>Excellent/</a:t>
            </a:r>
          </a:p>
          <a:p>
            <a:pPr>
              <a:defRPr sz="3000" b="1">
                <a:solidFill>
                  <a:srgbClr val="40916E"/>
                </a:solidFill>
                <a:latin typeface="Exo 2"/>
                <a:ea typeface="Exo 2"/>
                <a:cs typeface="Exo 2"/>
                <a:sym typeface="Exo 2"/>
              </a:defRPr>
            </a:pPr>
            <a:r>
              <a:t>Good</a:t>
            </a:r>
          </a:p>
        </p:txBody>
      </p:sp>
      <p:sp>
        <p:nvSpPr>
          <p:cNvPr id="341" name="Only Fair/…"/>
          <p:cNvSpPr txBox="1"/>
          <p:nvPr/>
        </p:nvSpPr>
        <p:spPr>
          <a:xfrm>
            <a:off x="21368231" y="3045692"/>
            <a:ext cx="1919225" cy="1057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3000" b="1">
                <a:solidFill>
                  <a:srgbClr val="C62E33"/>
                </a:solidFill>
                <a:latin typeface="Exo 2"/>
                <a:ea typeface="Exo 2"/>
                <a:cs typeface="Exo 2"/>
                <a:sym typeface="Exo 2"/>
              </a:defRPr>
            </a:pPr>
            <a:r>
              <a:t>Only Fair/</a:t>
            </a:r>
          </a:p>
          <a:p>
            <a:pPr>
              <a:defRPr sz="3000" b="1">
                <a:solidFill>
                  <a:srgbClr val="C62E33"/>
                </a:solidFill>
                <a:latin typeface="Exo 2"/>
                <a:ea typeface="Exo 2"/>
                <a:cs typeface="Exo 2"/>
                <a:sym typeface="Exo 2"/>
              </a:defRPr>
            </a:pPr>
            <a:r>
              <a:t>Poor</a:t>
            </a:r>
          </a:p>
        </p:txBody>
      </p:sp>
      <p:sp>
        <p:nvSpPr>
          <p:cNvPr id="342" name="Q. In general, how would you rate the quality of education that K-12 public schools in the United States provide?"/>
          <p:cNvSpPr txBox="1"/>
          <p:nvPr/>
        </p:nvSpPr>
        <p:spPr>
          <a:xfrm>
            <a:off x="1162297" y="2305093"/>
            <a:ext cx="21426146" cy="625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a:defRPr sz="3200" b="1">
                <a:latin typeface="Exo 2"/>
                <a:ea typeface="Exo 2"/>
                <a:cs typeface="Exo 2"/>
                <a:sym typeface="Exo 2"/>
              </a:defRPr>
            </a:lvl1pPr>
          </a:lstStyle>
          <a:p>
            <a:r>
              <a:t>Q. In general, how would you rate the quality of education that K-12 public schools in the United States provide?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arents’ Experiences And Views…"/>
          <p:cNvSpPr txBox="1">
            <a:spLocks noGrp="1"/>
          </p:cNvSpPr>
          <p:nvPr>
            <p:ph type="title"/>
          </p:nvPr>
        </p:nvSpPr>
        <p:spPr>
          <a:prstGeom prst="rect">
            <a:avLst/>
          </a:prstGeom>
        </p:spPr>
        <p:txBody>
          <a:bodyPr/>
          <a:lstStyle/>
          <a:p>
            <a:r>
              <a:t>Parents’ Experiences And Views </a:t>
            </a:r>
          </a:p>
          <a:p>
            <a:r>
              <a:t>On Their Child’s School</a:t>
            </a:r>
          </a:p>
        </p:txBody>
      </p:sp>
      <p:sp>
        <p:nvSpPr>
          <p:cNvPr id="99" name="Slide Number"/>
          <p:cNvSpPr txBox="1">
            <a:spLocks noGrp="1"/>
          </p:cNvSpPr>
          <p:nvPr>
            <p:ph type="sldNum" sz="quarter" idx="2"/>
          </p:nvPr>
        </p:nvSpPr>
        <p:spPr>
          <a:xfrm>
            <a:off x="22859400" y="12063511"/>
            <a:ext cx="325044" cy="5111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arents Rate Quality Of Education In K-12 Public Schools In General Less Positively Than Their Own Child’s School"/>
          <p:cNvSpPr txBox="1">
            <a:spLocks noGrp="1"/>
          </p:cNvSpPr>
          <p:nvPr>
            <p:ph type="title"/>
          </p:nvPr>
        </p:nvSpPr>
        <p:spPr>
          <a:prstGeom prst="rect">
            <a:avLst/>
          </a:prstGeom>
        </p:spPr>
        <p:txBody>
          <a:bodyPr/>
          <a:lstStyle>
            <a:lvl1pPr defTabSz="426466">
              <a:defRPr sz="5694"/>
            </a:lvl1pPr>
          </a:lstStyle>
          <a:p>
            <a:r>
              <a:t>Parents Rate Quality Of Education In K-12 Public Schools In General Less Positively Than Their Own Child’s School </a:t>
            </a:r>
          </a:p>
        </p:txBody>
      </p:sp>
      <p:pic>
        <p:nvPicPr>
          <p:cNvPr id="34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46" name="Slide Number"/>
          <p:cNvSpPr txBox="1">
            <a:spLocks noGrp="1"/>
          </p:cNvSpPr>
          <p:nvPr>
            <p:ph type="sldNum" sz="quarter" idx="2"/>
          </p:nvPr>
        </p:nvSpPr>
        <p:spPr>
          <a:xfrm>
            <a:off x="22772420" y="12065000"/>
            <a:ext cx="50883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pic>
        <p:nvPicPr>
          <p:cNvPr id="347"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graphicFrame>
        <p:nvGraphicFramePr>
          <p:cNvPr id="348" name="2D Stacked Bar Chart"/>
          <p:cNvGraphicFramePr/>
          <p:nvPr>
            <p:extLst>
              <p:ext uri="{D42A27DB-BD31-4B8C-83A1-F6EECF244321}">
                <p14:modId xmlns:p14="http://schemas.microsoft.com/office/powerpoint/2010/main" val="3431632684"/>
              </p:ext>
            </p:extLst>
          </p:nvPr>
        </p:nvGraphicFramePr>
        <p:xfrm>
          <a:off x="1129938" y="4051316"/>
          <a:ext cx="18846839" cy="74718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9" name="Table"/>
          <p:cNvGraphicFramePr/>
          <p:nvPr/>
        </p:nvGraphicFramePr>
        <p:xfrm>
          <a:off x="19686900" y="4917104"/>
          <a:ext cx="3641088" cy="6420554"/>
        </p:xfrm>
        <a:graphic>
          <a:graphicData uri="http://schemas.openxmlformats.org/drawingml/2006/table">
            <a:tbl>
              <a:tblPr>
                <a:tableStyleId>{4C3C2611-4C71-4FC5-86AE-919BDF0F9419}</a:tableStyleId>
              </a:tblPr>
              <a:tblGrid>
                <a:gridCol w="1820544">
                  <a:extLst>
                    <a:ext uri="{9D8B030D-6E8A-4147-A177-3AD203B41FA5}">
                      <a16:colId xmlns:a16="http://schemas.microsoft.com/office/drawing/2014/main" val="20000"/>
                    </a:ext>
                  </a:extLst>
                </a:gridCol>
                <a:gridCol w="1820544">
                  <a:extLst>
                    <a:ext uri="{9D8B030D-6E8A-4147-A177-3AD203B41FA5}">
                      <a16:colId xmlns:a16="http://schemas.microsoft.com/office/drawing/2014/main" val="20001"/>
                    </a:ext>
                  </a:extLst>
                </a:gridCol>
              </a:tblGrid>
              <a:tr h="3210277">
                <a:tc>
                  <a:txBody>
                    <a:bodyPr/>
                    <a:lstStyle/>
                    <a:p>
                      <a:pPr defTabSz="914400">
                        <a:defRPr sz="1800"/>
                      </a:pPr>
                      <a:r>
                        <a:rPr sz="4400" b="1">
                          <a:solidFill>
                            <a:srgbClr val="569071"/>
                          </a:solidFill>
                        </a:rPr>
                        <a:t>82%</a:t>
                      </a:r>
                    </a:p>
                  </a:txBody>
                  <a:tcPr marL="50800" marR="50800" marT="50800" marB="50800" anchor="ctr" horzOverflow="overflow">
                    <a:noFill/>
                  </a:tcPr>
                </a:tc>
                <a:tc>
                  <a:txBody>
                    <a:bodyPr/>
                    <a:lstStyle/>
                    <a:p>
                      <a:pPr defTabSz="914400">
                        <a:defRPr sz="1800"/>
                      </a:pPr>
                      <a:r>
                        <a:rPr sz="4400" b="1">
                          <a:solidFill>
                            <a:srgbClr val="C62E33"/>
                          </a:solidFill>
                        </a:rPr>
                        <a:t>17%</a:t>
                      </a:r>
                    </a:p>
                  </a:txBody>
                  <a:tcPr marL="50800" marR="50800" marT="50800" marB="50800" anchor="ctr" horzOverflow="overflow">
                    <a:noFill/>
                  </a:tcPr>
                </a:tc>
                <a:extLst>
                  <a:ext uri="{0D108BD9-81ED-4DB2-BD59-A6C34878D82A}">
                    <a16:rowId xmlns:a16="http://schemas.microsoft.com/office/drawing/2014/main" val="10000"/>
                  </a:ext>
                </a:extLst>
              </a:tr>
              <a:tr h="3210277">
                <a:tc>
                  <a:txBody>
                    <a:bodyPr/>
                    <a:lstStyle/>
                    <a:p>
                      <a:pPr defTabSz="914400">
                        <a:defRPr sz="1800"/>
                      </a:pPr>
                      <a:r>
                        <a:rPr sz="4400" b="1">
                          <a:solidFill>
                            <a:srgbClr val="569071"/>
                          </a:solidFill>
                        </a:rPr>
                        <a:t>67%</a:t>
                      </a:r>
                    </a:p>
                  </a:txBody>
                  <a:tcPr marL="50800" marR="50800" marT="50800" marB="50800" anchor="ctr" horzOverflow="overflow">
                    <a:noFill/>
                  </a:tcPr>
                </a:tc>
                <a:tc>
                  <a:txBody>
                    <a:bodyPr/>
                    <a:lstStyle/>
                    <a:p>
                      <a:pPr defTabSz="914400">
                        <a:defRPr sz="1800"/>
                      </a:pPr>
                      <a:r>
                        <a:rPr sz="4400" b="1">
                          <a:solidFill>
                            <a:srgbClr val="C62E33"/>
                          </a:solidFill>
                        </a:rPr>
                        <a:t>31%</a:t>
                      </a:r>
                    </a:p>
                  </a:txBody>
                  <a:tcPr marL="50800" marR="50800" marT="50800" marB="50800" anchor="ctr" horzOverflow="overflow">
                    <a:noFill/>
                  </a:tcPr>
                </a:tc>
                <a:extLst>
                  <a:ext uri="{0D108BD9-81ED-4DB2-BD59-A6C34878D82A}">
                    <a16:rowId xmlns:a16="http://schemas.microsoft.com/office/drawing/2014/main" val="10001"/>
                  </a:ext>
                </a:extLst>
              </a:tr>
            </a:tbl>
          </a:graphicData>
        </a:graphic>
      </p:graphicFrame>
      <p:sp>
        <p:nvSpPr>
          <p:cNvPr id="350" name="Q. Overall, how would you rate the quality of education your child’s school provides?…"/>
          <p:cNvSpPr txBox="1"/>
          <p:nvPr/>
        </p:nvSpPr>
        <p:spPr>
          <a:xfrm>
            <a:off x="1123920" y="2629204"/>
            <a:ext cx="22098001"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p>
            <a:pPr algn="l">
              <a:defRPr sz="3200" b="1">
                <a:latin typeface="Exo 2"/>
                <a:ea typeface="Exo 2"/>
                <a:cs typeface="Exo 2"/>
                <a:sym typeface="Exo 2"/>
              </a:defRPr>
            </a:pPr>
            <a:r>
              <a:t>Q. Overall, how would you rate the quality of education your child’s school provides?</a:t>
            </a:r>
          </a:p>
          <a:p>
            <a:pPr algn="l">
              <a:defRPr sz="3200" b="1">
                <a:latin typeface="Exo 2"/>
                <a:ea typeface="Exo 2"/>
                <a:cs typeface="Exo 2"/>
                <a:sym typeface="Exo 2"/>
              </a:defRPr>
            </a:pPr>
            <a:r>
              <a:t>Q. In general, how would you rate the quality of education that K-12 public schools in the United States provide? </a:t>
            </a:r>
          </a:p>
        </p:txBody>
      </p:sp>
      <p:sp>
        <p:nvSpPr>
          <p:cNvPr id="351" name="Excellent/…"/>
          <p:cNvSpPr txBox="1"/>
          <p:nvPr/>
        </p:nvSpPr>
        <p:spPr>
          <a:xfrm>
            <a:off x="19326698" y="3934692"/>
            <a:ext cx="2045717" cy="1057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3000" b="1">
                <a:solidFill>
                  <a:srgbClr val="40916E"/>
                </a:solidFill>
                <a:latin typeface="Exo 2"/>
                <a:ea typeface="Exo 2"/>
                <a:cs typeface="Exo 2"/>
                <a:sym typeface="Exo 2"/>
              </a:defRPr>
            </a:pPr>
            <a:r>
              <a:t>Excellent/</a:t>
            </a:r>
          </a:p>
          <a:p>
            <a:pPr>
              <a:defRPr sz="3000" b="1">
                <a:solidFill>
                  <a:srgbClr val="40916E"/>
                </a:solidFill>
                <a:latin typeface="Exo 2"/>
                <a:ea typeface="Exo 2"/>
                <a:cs typeface="Exo 2"/>
                <a:sym typeface="Exo 2"/>
              </a:defRPr>
            </a:pPr>
            <a:r>
              <a:t>Good</a:t>
            </a:r>
          </a:p>
        </p:txBody>
      </p:sp>
      <p:sp>
        <p:nvSpPr>
          <p:cNvPr id="352" name="Only Fair/…"/>
          <p:cNvSpPr txBox="1"/>
          <p:nvPr/>
        </p:nvSpPr>
        <p:spPr>
          <a:xfrm>
            <a:off x="21368231" y="3934692"/>
            <a:ext cx="1919225" cy="1057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3000" b="1">
                <a:solidFill>
                  <a:srgbClr val="C62E33"/>
                </a:solidFill>
                <a:latin typeface="Exo 2"/>
                <a:ea typeface="Exo 2"/>
                <a:cs typeface="Exo 2"/>
                <a:sym typeface="Exo 2"/>
              </a:defRPr>
            </a:pPr>
            <a:r>
              <a:t>Only Fair/</a:t>
            </a:r>
          </a:p>
          <a:p>
            <a:pPr>
              <a:defRPr sz="3000" b="1">
                <a:solidFill>
                  <a:srgbClr val="C62E33"/>
                </a:solidFill>
                <a:latin typeface="Exo 2"/>
                <a:ea typeface="Exo 2"/>
                <a:cs typeface="Exo 2"/>
                <a:sym typeface="Exo 2"/>
              </a:defRPr>
            </a:pPr>
            <a:r>
              <a:t>Poor</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hree Quarters Would Support Establishing A Right To Quality Public Education As A Civil Right"/>
          <p:cNvSpPr txBox="1">
            <a:spLocks noGrp="1"/>
          </p:cNvSpPr>
          <p:nvPr>
            <p:ph type="title"/>
          </p:nvPr>
        </p:nvSpPr>
        <p:spPr>
          <a:prstGeom prst="rect">
            <a:avLst/>
          </a:prstGeom>
        </p:spPr>
        <p:txBody>
          <a:bodyPr/>
          <a:lstStyle>
            <a:lvl1pPr defTabSz="426466">
              <a:defRPr sz="5694"/>
            </a:lvl1pPr>
          </a:lstStyle>
          <a:p>
            <a:r>
              <a:t>Three Quarters Would Support Establishing A Right To Quality Public Education As A Civil Right </a:t>
            </a:r>
          </a:p>
        </p:txBody>
      </p:sp>
      <p:pic>
        <p:nvPicPr>
          <p:cNvPr id="35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56" name="Slide Number"/>
          <p:cNvSpPr txBox="1">
            <a:spLocks noGrp="1"/>
          </p:cNvSpPr>
          <p:nvPr>
            <p:ph type="sldNum" sz="quarter" idx="2"/>
          </p:nvPr>
        </p:nvSpPr>
        <p:spPr>
          <a:xfrm>
            <a:off x="22803662" y="12065000"/>
            <a:ext cx="446355"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pic>
        <p:nvPicPr>
          <p:cNvPr id="357"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graphicFrame>
        <p:nvGraphicFramePr>
          <p:cNvPr id="358" name="2D Stacked Bar Chart"/>
          <p:cNvGraphicFramePr/>
          <p:nvPr/>
        </p:nvGraphicFramePr>
        <p:xfrm>
          <a:off x="798434" y="4595187"/>
          <a:ext cx="19030316" cy="69279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9" name="Table"/>
          <p:cNvGraphicFramePr/>
          <p:nvPr/>
        </p:nvGraphicFramePr>
        <p:xfrm>
          <a:off x="19686900" y="5475904"/>
          <a:ext cx="3641088" cy="5859278"/>
        </p:xfrm>
        <a:graphic>
          <a:graphicData uri="http://schemas.openxmlformats.org/drawingml/2006/table">
            <a:tbl>
              <a:tblPr>
                <a:tableStyleId>{4C3C2611-4C71-4FC5-86AE-919BDF0F9419}</a:tableStyleId>
              </a:tblPr>
              <a:tblGrid>
                <a:gridCol w="1820544">
                  <a:extLst>
                    <a:ext uri="{9D8B030D-6E8A-4147-A177-3AD203B41FA5}">
                      <a16:colId xmlns:a16="http://schemas.microsoft.com/office/drawing/2014/main" val="20000"/>
                    </a:ext>
                  </a:extLst>
                </a:gridCol>
                <a:gridCol w="1820544">
                  <a:extLst>
                    <a:ext uri="{9D8B030D-6E8A-4147-A177-3AD203B41FA5}">
                      <a16:colId xmlns:a16="http://schemas.microsoft.com/office/drawing/2014/main" val="20001"/>
                    </a:ext>
                  </a:extLst>
                </a:gridCol>
              </a:tblGrid>
              <a:tr h="2929639">
                <a:tc>
                  <a:txBody>
                    <a:bodyPr/>
                    <a:lstStyle/>
                    <a:p>
                      <a:pPr defTabSz="914400">
                        <a:defRPr sz="1800"/>
                      </a:pPr>
                      <a:r>
                        <a:rPr sz="4400" b="1">
                          <a:solidFill>
                            <a:srgbClr val="569071"/>
                          </a:solidFill>
                        </a:rPr>
                        <a:t>75%</a:t>
                      </a:r>
                    </a:p>
                  </a:txBody>
                  <a:tcPr marL="50800" marR="50800" marT="50800" marB="50800" anchor="ctr" horzOverflow="overflow">
                    <a:noFill/>
                  </a:tcPr>
                </a:tc>
                <a:tc>
                  <a:txBody>
                    <a:bodyPr/>
                    <a:lstStyle/>
                    <a:p>
                      <a:pPr defTabSz="914400">
                        <a:defRPr sz="1800"/>
                      </a:pPr>
                      <a:r>
                        <a:rPr sz="4400" b="1">
                          <a:solidFill>
                            <a:srgbClr val="C62E33"/>
                          </a:solidFill>
                        </a:rPr>
                        <a:t>9%</a:t>
                      </a:r>
                    </a:p>
                  </a:txBody>
                  <a:tcPr marL="50800" marR="50800" marT="50800" marB="50800" anchor="ctr" horzOverflow="overflow">
                    <a:noFill/>
                  </a:tcPr>
                </a:tc>
                <a:extLst>
                  <a:ext uri="{0D108BD9-81ED-4DB2-BD59-A6C34878D82A}">
                    <a16:rowId xmlns:a16="http://schemas.microsoft.com/office/drawing/2014/main" val="10000"/>
                  </a:ext>
                </a:extLst>
              </a:tr>
              <a:tr h="2929639">
                <a:tc>
                  <a:txBody>
                    <a:bodyPr/>
                    <a:lstStyle/>
                    <a:p>
                      <a:pPr defTabSz="914400">
                        <a:defRPr sz="1800"/>
                      </a:pPr>
                      <a:r>
                        <a:rPr sz="4400" b="1">
                          <a:solidFill>
                            <a:srgbClr val="569071"/>
                          </a:solidFill>
                        </a:rPr>
                        <a:t>76%</a:t>
                      </a:r>
                    </a:p>
                  </a:txBody>
                  <a:tcPr marL="50800" marR="50800" marT="50800" marB="50800" anchor="ctr" horzOverflow="overflow">
                    <a:noFill/>
                  </a:tcPr>
                </a:tc>
                <a:tc>
                  <a:txBody>
                    <a:bodyPr/>
                    <a:lstStyle/>
                    <a:p>
                      <a:pPr defTabSz="914400">
                        <a:defRPr sz="1800"/>
                      </a:pPr>
                      <a:r>
                        <a:rPr sz="4400" b="1">
                          <a:solidFill>
                            <a:srgbClr val="C62E33"/>
                          </a:solidFill>
                        </a:rPr>
                        <a:t>11%</a:t>
                      </a:r>
                    </a:p>
                  </a:txBody>
                  <a:tcPr marL="50800" marR="50800" marT="50800" marB="50800" anchor="ctr" horzOverflow="overflow">
                    <a:noFill/>
                  </a:tcPr>
                </a:tc>
                <a:extLst>
                  <a:ext uri="{0D108BD9-81ED-4DB2-BD59-A6C34878D82A}">
                    <a16:rowId xmlns:a16="http://schemas.microsoft.com/office/drawing/2014/main" val="10001"/>
                  </a:ext>
                </a:extLst>
              </a:tr>
            </a:tbl>
          </a:graphicData>
        </a:graphic>
      </p:graphicFrame>
      <p:sp>
        <p:nvSpPr>
          <p:cNvPr id="360" name="Support…"/>
          <p:cNvSpPr txBox="1"/>
          <p:nvPr/>
        </p:nvSpPr>
        <p:spPr>
          <a:xfrm>
            <a:off x="19651514" y="4428499"/>
            <a:ext cx="1601471" cy="1057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3000" b="1">
                <a:solidFill>
                  <a:srgbClr val="40916E"/>
                </a:solidFill>
                <a:latin typeface="Exo 2"/>
                <a:ea typeface="Exo 2"/>
                <a:cs typeface="Exo 2"/>
                <a:sym typeface="Exo 2"/>
              </a:defRPr>
            </a:pPr>
            <a:r>
              <a:t>Support</a:t>
            </a:r>
          </a:p>
          <a:p>
            <a:pPr>
              <a:defRPr sz="3000" b="1">
                <a:solidFill>
                  <a:srgbClr val="40916E"/>
                </a:solidFill>
                <a:latin typeface="Exo 2"/>
                <a:ea typeface="Exo 2"/>
                <a:cs typeface="Exo 2"/>
                <a:sym typeface="Exo 2"/>
              </a:defRPr>
            </a:pPr>
            <a:r>
              <a:t>(Total)</a:t>
            </a:r>
          </a:p>
        </p:txBody>
      </p:sp>
      <p:sp>
        <p:nvSpPr>
          <p:cNvPr id="361" name="Oppose…"/>
          <p:cNvSpPr txBox="1"/>
          <p:nvPr/>
        </p:nvSpPr>
        <p:spPr>
          <a:xfrm>
            <a:off x="21611449" y="4428499"/>
            <a:ext cx="1511174" cy="1057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3000" b="1">
                <a:solidFill>
                  <a:srgbClr val="C62E33"/>
                </a:solidFill>
                <a:latin typeface="Exo 2"/>
                <a:ea typeface="Exo 2"/>
                <a:cs typeface="Exo 2"/>
                <a:sym typeface="Exo 2"/>
              </a:defRPr>
            </a:pPr>
            <a:r>
              <a:t>Oppose</a:t>
            </a:r>
          </a:p>
          <a:p>
            <a:pPr>
              <a:defRPr sz="3000" b="1">
                <a:solidFill>
                  <a:srgbClr val="C62E33"/>
                </a:solidFill>
                <a:latin typeface="Exo 2"/>
                <a:ea typeface="Exo 2"/>
                <a:cs typeface="Exo 2"/>
                <a:sym typeface="Exo 2"/>
              </a:defRPr>
            </a:pPr>
            <a:r>
              <a:t>(Total)</a:t>
            </a:r>
          </a:p>
        </p:txBody>
      </p:sp>
      <p:sp>
        <p:nvSpPr>
          <p:cNvPr id="362" name="Q. Would you support or oppose changing laws to establish a right to quality public education as a civil right in the same way that the right to vote is, meaning the government would be obligated by law to provide every child access to a quality educatio"/>
          <p:cNvSpPr txBox="1"/>
          <p:nvPr/>
        </p:nvSpPr>
        <p:spPr>
          <a:xfrm>
            <a:off x="1123920" y="2629204"/>
            <a:ext cx="22098001" cy="17115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Would you support or oppose changing laws to establish a right to quality public education as a civil right in the same way that the right to vote is, meaning the government would be obligated by law to provide every child access to a quality education, and that the government could be challenged in court if that right is infringed upon?</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Most Parents Supportive Of School Choice"/>
          <p:cNvSpPr txBox="1">
            <a:spLocks noGrp="1"/>
          </p:cNvSpPr>
          <p:nvPr>
            <p:ph type="title"/>
          </p:nvPr>
        </p:nvSpPr>
        <p:spPr>
          <a:prstGeom prst="rect">
            <a:avLst/>
          </a:prstGeom>
        </p:spPr>
        <p:txBody>
          <a:bodyPr/>
          <a:lstStyle/>
          <a:p>
            <a:r>
              <a:t>Most Parents Supportive Of School Choice</a:t>
            </a:r>
          </a:p>
        </p:txBody>
      </p:sp>
      <p:pic>
        <p:nvPicPr>
          <p:cNvPr id="36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66" name="Slide Number"/>
          <p:cNvSpPr txBox="1">
            <a:spLocks noGrp="1"/>
          </p:cNvSpPr>
          <p:nvPr>
            <p:ph type="sldNum" sz="quarter" idx="2"/>
          </p:nvPr>
        </p:nvSpPr>
        <p:spPr>
          <a:xfrm>
            <a:off x="22778668" y="12065000"/>
            <a:ext cx="49634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pic>
        <p:nvPicPr>
          <p:cNvPr id="367"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368" name="Q. Even if neither one perfectly describes your views, which of the following statements do you agree with more?"/>
          <p:cNvSpPr txBox="1"/>
          <p:nvPr/>
        </p:nvSpPr>
        <p:spPr>
          <a:xfrm>
            <a:off x="1123920" y="2311704"/>
            <a:ext cx="22098001"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Even if neither one perfectly describes your views, which of the following statements do you agree with more?</a:t>
            </a:r>
          </a:p>
        </p:txBody>
      </p:sp>
      <p:graphicFrame>
        <p:nvGraphicFramePr>
          <p:cNvPr id="369" name="2D Stacked Bar Chart"/>
          <p:cNvGraphicFramePr/>
          <p:nvPr>
            <p:extLst>
              <p:ext uri="{D42A27DB-BD31-4B8C-83A1-F6EECF244321}">
                <p14:modId xmlns:p14="http://schemas.microsoft.com/office/powerpoint/2010/main" val="1954360359"/>
              </p:ext>
            </p:extLst>
          </p:nvPr>
        </p:nvGraphicFramePr>
        <p:xfrm>
          <a:off x="1209423" y="5440610"/>
          <a:ext cx="21940702" cy="6055168"/>
        </p:xfrm>
        <a:graphic>
          <a:graphicData uri="http://schemas.openxmlformats.org/drawingml/2006/chart">
            <c:chart xmlns:c="http://schemas.openxmlformats.org/drawingml/2006/chart" xmlns:r="http://schemas.openxmlformats.org/officeDocument/2006/relationships" r:id="rId4"/>
          </a:graphicData>
        </a:graphic>
      </p:graphicFrame>
      <p:sp>
        <p:nvSpPr>
          <p:cNvPr id="370" name="Those who support school choice say that all parents should be able to send their child to a good quality school regardless of their zip code or financial situation, and that means public education funding should follow the student to whatever school the"/>
          <p:cNvSpPr txBox="1"/>
          <p:nvPr/>
        </p:nvSpPr>
        <p:spPr>
          <a:xfrm>
            <a:off x="2042425" y="3142678"/>
            <a:ext cx="9543193" cy="2657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defTabSz="457200">
              <a:defRPr sz="2800" b="1">
                <a:latin typeface="Exo 2"/>
                <a:ea typeface="Exo 2"/>
                <a:cs typeface="Exo 2"/>
                <a:sym typeface="Exo 2"/>
              </a:defRPr>
            </a:lvl1pPr>
          </a:lstStyle>
          <a:p>
            <a:r>
              <a:t>Those who support school choice say that all parents should be able to send their child to a good quality school regardless of their zip code or financial situation, and that means public education funding should follow the student to whatever school their parents decide is best for them.</a:t>
            </a:r>
          </a:p>
        </p:txBody>
      </p:sp>
      <p:sp>
        <p:nvSpPr>
          <p:cNvPr id="371" name="Those who oppose school choice say that public education funding should continue to be given to public schools the way it currently is, and that school choice just encourages districts to abandon struggling schools rather than working to fix them."/>
          <p:cNvSpPr txBox="1"/>
          <p:nvPr/>
        </p:nvSpPr>
        <p:spPr>
          <a:xfrm>
            <a:off x="12243267" y="3142678"/>
            <a:ext cx="7883530" cy="2657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defTabSz="457200">
              <a:defRPr sz="2800" b="1">
                <a:latin typeface="Exo 2"/>
                <a:ea typeface="Exo 2"/>
                <a:cs typeface="Exo 2"/>
                <a:sym typeface="Exo 2"/>
              </a:defRPr>
            </a:lvl1pPr>
          </a:lstStyle>
          <a:p>
            <a:r>
              <a:t>Those who oppose school choice say that public education funding should continue to be given to public schools the way it currently is, and that school choice just encourages districts to abandon struggling schools rather than working to fix them.</a:t>
            </a:r>
          </a:p>
        </p:txBody>
      </p:sp>
      <p:sp>
        <p:nvSpPr>
          <p:cNvPr id="372" name="Unsure"/>
          <p:cNvSpPr txBox="1"/>
          <p:nvPr/>
        </p:nvSpPr>
        <p:spPr>
          <a:xfrm>
            <a:off x="19660607" y="3186920"/>
            <a:ext cx="4587288" cy="5619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defTabSz="457200">
              <a:defRPr sz="2800" b="1">
                <a:latin typeface="Exo 2"/>
                <a:ea typeface="Exo 2"/>
                <a:cs typeface="Exo 2"/>
                <a:sym typeface="Exo 2"/>
              </a:defRPr>
            </a:lvl1pPr>
          </a:lstStyle>
          <a:p>
            <a:r>
              <a:t>Unsure</a:t>
            </a:r>
          </a:p>
        </p:txBody>
      </p:sp>
      <p:sp>
        <p:nvSpPr>
          <p:cNvPr id="373" name="Square"/>
          <p:cNvSpPr/>
          <p:nvPr/>
        </p:nvSpPr>
        <p:spPr>
          <a:xfrm>
            <a:off x="1463237" y="3320270"/>
            <a:ext cx="511176" cy="511176"/>
          </a:xfrm>
          <a:prstGeom prst="rect">
            <a:avLst/>
          </a:prstGeom>
          <a:solidFill>
            <a:srgbClr val="40916E"/>
          </a:solidFill>
          <a:ln w="12700">
            <a:miter lim="400000"/>
          </a:ln>
        </p:spPr>
        <p:txBody>
          <a:bodyPr lIns="71437" tIns="71437" rIns="71437" bIns="71437" anchor="ct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374" name="Square"/>
          <p:cNvSpPr/>
          <p:nvPr/>
        </p:nvSpPr>
        <p:spPr>
          <a:xfrm>
            <a:off x="11653630" y="3320270"/>
            <a:ext cx="511176" cy="511176"/>
          </a:xfrm>
          <a:prstGeom prst="rect">
            <a:avLst/>
          </a:prstGeom>
          <a:solidFill>
            <a:srgbClr val="C62E33"/>
          </a:solidFill>
          <a:ln w="12700">
            <a:miter lim="400000"/>
          </a:ln>
        </p:spPr>
        <p:txBody>
          <a:bodyPr lIns="71437" tIns="71437" rIns="71437" bIns="71437" anchor="ct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375" name="Square"/>
          <p:cNvSpPr/>
          <p:nvPr/>
        </p:nvSpPr>
        <p:spPr>
          <a:xfrm>
            <a:off x="20505314" y="3320270"/>
            <a:ext cx="511176" cy="511176"/>
          </a:xfrm>
          <a:prstGeom prst="rect">
            <a:avLst/>
          </a:prstGeom>
          <a:solidFill>
            <a:srgbClr val="AEB5BC"/>
          </a:solidFill>
          <a:ln w="12700">
            <a:miter lim="400000"/>
          </a:ln>
        </p:spPr>
        <p:txBody>
          <a:bodyPr lIns="71437" tIns="71437" rIns="71437" bIns="71437" anchor="ctr"/>
          <a:lstStyle/>
          <a:p>
            <a:pPr>
              <a:defRPr sz="3200">
                <a:solidFill>
                  <a:srgbClr val="FFFFFF"/>
                </a:solidFill>
                <a:latin typeface="Helvetica"/>
                <a:ea typeface="Helvetica"/>
                <a:cs typeface="Helvetica"/>
                <a:sym typeface="Helvetica"/>
              </a:defRPr>
            </a:pPr>
            <a:endParaRPr dirty="0">
              <a:latin typeface="Exo 2" pitchFamily="2" charset="77"/>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arents Rate Reading, Writing, and Communication Skills As Most Important, Followed By Critical Thinking Skills, Life Skills, And Career Skills"/>
          <p:cNvSpPr txBox="1">
            <a:spLocks noGrp="1"/>
          </p:cNvSpPr>
          <p:nvPr>
            <p:ph type="title"/>
          </p:nvPr>
        </p:nvSpPr>
        <p:spPr>
          <a:xfrm>
            <a:off x="1140471" y="919969"/>
            <a:ext cx="22103058" cy="1905001"/>
          </a:xfrm>
          <a:prstGeom prst="rect">
            <a:avLst/>
          </a:prstGeom>
        </p:spPr>
        <p:txBody>
          <a:bodyPr/>
          <a:lstStyle>
            <a:lvl1pPr defTabSz="356362">
              <a:defRPr sz="4758"/>
            </a:lvl1pPr>
          </a:lstStyle>
          <a:p>
            <a:r>
              <a:t>Parents Rate Reading, Writing, and Communication Skills As Most Important, Followed By Critical Thinking Skills, Life Skills, And Career Skills</a:t>
            </a:r>
          </a:p>
        </p:txBody>
      </p:sp>
      <p:pic>
        <p:nvPicPr>
          <p:cNvPr id="378"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79" name="Slide Number"/>
          <p:cNvSpPr txBox="1">
            <a:spLocks noGrp="1"/>
          </p:cNvSpPr>
          <p:nvPr>
            <p:ph type="sldNum" sz="quarter" idx="2"/>
          </p:nvPr>
        </p:nvSpPr>
        <p:spPr>
          <a:xfrm>
            <a:off x="22779583" y="12065000"/>
            <a:ext cx="49451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pic>
        <p:nvPicPr>
          <p:cNvPr id="380"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381" name="Q. Thinking about what a good K-12 public education looks like, which one or two of the following do you think are MOST important for students to learn by the time they finish high school?"/>
          <p:cNvSpPr txBox="1"/>
          <p:nvPr/>
        </p:nvSpPr>
        <p:spPr>
          <a:xfrm>
            <a:off x="1123920" y="2629204"/>
            <a:ext cx="22098001"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Thinking about what a good K-12 public education looks like, which one or two of the following do you think are MOST important for students to learn by the time they finish high school?</a:t>
            </a:r>
          </a:p>
        </p:txBody>
      </p:sp>
      <p:graphicFrame>
        <p:nvGraphicFramePr>
          <p:cNvPr id="382" name="2D Bar Chart"/>
          <p:cNvGraphicFramePr/>
          <p:nvPr/>
        </p:nvGraphicFramePr>
        <p:xfrm>
          <a:off x="1200787" y="3524145"/>
          <a:ext cx="23695855" cy="791570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Views On Disciplinary Policies…"/>
          <p:cNvSpPr txBox="1">
            <a:spLocks noGrp="1"/>
          </p:cNvSpPr>
          <p:nvPr>
            <p:ph type="title"/>
          </p:nvPr>
        </p:nvSpPr>
        <p:spPr>
          <a:prstGeom prst="rect">
            <a:avLst/>
          </a:prstGeom>
        </p:spPr>
        <p:txBody>
          <a:bodyPr/>
          <a:lstStyle/>
          <a:p>
            <a:r>
              <a:t>Views On Disciplinary Policies </a:t>
            </a:r>
          </a:p>
          <a:p>
            <a:r>
              <a:t>And Racial Inequality </a:t>
            </a:r>
          </a:p>
        </p:txBody>
      </p:sp>
      <p:sp>
        <p:nvSpPr>
          <p:cNvPr id="385" name="Slide Number"/>
          <p:cNvSpPr txBox="1">
            <a:spLocks noGrp="1"/>
          </p:cNvSpPr>
          <p:nvPr>
            <p:ph type="sldNum" sz="quarter" idx="2"/>
          </p:nvPr>
        </p:nvSpPr>
        <p:spPr>
          <a:xfrm>
            <a:off x="22765674" y="12063511"/>
            <a:ext cx="512496" cy="5111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Nearly Half Think School Disciplinary Policies And How Students Are Offered Opportunity For Advanced Classes Contribute To Greater Inequality"/>
          <p:cNvSpPr txBox="1">
            <a:spLocks noGrp="1"/>
          </p:cNvSpPr>
          <p:nvPr>
            <p:ph type="title"/>
          </p:nvPr>
        </p:nvSpPr>
        <p:spPr>
          <a:prstGeom prst="rect">
            <a:avLst/>
          </a:prstGeom>
        </p:spPr>
        <p:txBody>
          <a:bodyPr>
            <a:noAutofit/>
          </a:bodyPr>
          <a:lstStyle>
            <a:lvl1pPr defTabSz="356362">
              <a:defRPr sz="4758"/>
            </a:lvl1pPr>
          </a:lstStyle>
          <a:p>
            <a:r>
              <a:rPr sz="4600" dirty="0"/>
              <a:t>Nearly Half Think School Disciplinary Policies And How Students Are Offered Opportunity For Advanced Classes Contribute To Greater Inequality</a:t>
            </a:r>
          </a:p>
        </p:txBody>
      </p:sp>
      <p:pic>
        <p:nvPicPr>
          <p:cNvPr id="388"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89" name="Slide Number"/>
          <p:cNvSpPr txBox="1">
            <a:spLocks noGrp="1"/>
          </p:cNvSpPr>
          <p:nvPr>
            <p:ph type="sldNum" sz="quarter" idx="2"/>
          </p:nvPr>
        </p:nvSpPr>
        <p:spPr>
          <a:xfrm>
            <a:off x="22782631" y="12065000"/>
            <a:ext cx="488417"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pic>
        <p:nvPicPr>
          <p:cNvPr id="390"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392" name="Q. To what extent, if at all, do you think the way schools handle each of the following creates greater inequality for students of color?"/>
          <p:cNvSpPr txBox="1"/>
          <p:nvPr/>
        </p:nvSpPr>
        <p:spPr>
          <a:xfrm>
            <a:off x="1123920" y="2629204"/>
            <a:ext cx="22098001"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To what extent, if at all, do you think the way schools handle each of the following creates greater inequality for students of color? </a:t>
            </a:r>
          </a:p>
        </p:txBody>
      </p:sp>
      <p:pic>
        <p:nvPicPr>
          <p:cNvPr id="2" name="Picture 1">
            <a:extLst>
              <a:ext uri="{FF2B5EF4-FFF2-40B4-BE49-F238E27FC236}">
                <a16:creationId xmlns:a16="http://schemas.microsoft.com/office/drawing/2014/main" id="{DD77BD49-D00C-1042-B02C-9FC0AC0CA8BA}"/>
              </a:ext>
            </a:extLst>
          </p:cNvPr>
          <p:cNvPicPr>
            <a:picLocks noChangeAspect="1"/>
          </p:cNvPicPr>
          <p:nvPr/>
        </p:nvPicPr>
        <p:blipFill>
          <a:blip r:embed="rId4"/>
          <a:stretch>
            <a:fillRect/>
          </a:stretch>
        </p:blipFill>
        <p:spPr>
          <a:xfrm>
            <a:off x="1174750" y="3848100"/>
            <a:ext cx="22034500" cy="7797800"/>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Black Parents Most Likely To Say Disciplinary Policies Contribute To Greater Inequality For Students Of Color"/>
          <p:cNvSpPr txBox="1">
            <a:spLocks noGrp="1"/>
          </p:cNvSpPr>
          <p:nvPr>
            <p:ph type="title"/>
          </p:nvPr>
        </p:nvSpPr>
        <p:spPr>
          <a:prstGeom prst="rect">
            <a:avLst/>
          </a:prstGeom>
        </p:spPr>
        <p:txBody>
          <a:bodyPr/>
          <a:lstStyle>
            <a:lvl1pPr defTabSz="426466">
              <a:defRPr sz="5694"/>
            </a:lvl1pPr>
          </a:lstStyle>
          <a:p>
            <a:r>
              <a:t>Black Parents Most Likely To Say Disciplinary Policies Contribute To Greater Inequality For Students Of Color </a:t>
            </a:r>
          </a:p>
        </p:txBody>
      </p:sp>
      <p:pic>
        <p:nvPicPr>
          <p:cNvPr id="39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96" name="Slide Number"/>
          <p:cNvSpPr txBox="1">
            <a:spLocks noGrp="1"/>
          </p:cNvSpPr>
          <p:nvPr>
            <p:ph type="sldNum" sz="quarter" idx="2"/>
          </p:nvPr>
        </p:nvSpPr>
        <p:spPr>
          <a:xfrm>
            <a:off x="22777144" y="12065000"/>
            <a:ext cx="49939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pic>
        <p:nvPicPr>
          <p:cNvPr id="397"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399" name="Q. To what extent, if at all, do you think the way schools handle each of the following creates greater inequality for students of color?"/>
          <p:cNvSpPr txBox="1"/>
          <p:nvPr/>
        </p:nvSpPr>
        <p:spPr>
          <a:xfrm>
            <a:off x="1143000" y="2523661"/>
            <a:ext cx="22098000" cy="1081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To what extent, if at all, do you think the way schools handle each of the following creates greater inequality for students of color? </a:t>
            </a:r>
          </a:p>
        </p:txBody>
      </p:sp>
      <p:sp>
        <p:nvSpPr>
          <p:cNvPr id="400" name="School disciplinary policies and procedures"/>
          <p:cNvSpPr/>
          <p:nvPr/>
        </p:nvSpPr>
        <p:spPr>
          <a:xfrm>
            <a:off x="3733797" y="3825959"/>
            <a:ext cx="17639961" cy="6889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t>School disciplinary policies and procedures</a:t>
            </a:r>
          </a:p>
        </p:txBody>
      </p:sp>
      <p:pic>
        <p:nvPicPr>
          <p:cNvPr id="2" name="Picture 1">
            <a:extLst>
              <a:ext uri="{FF2B5EF4-FFF2-40B4-BE49-F238E27FC236}">
                <a16:creationId xmlns:a16="http://schemas.microsoft.com/office/drawing/2014/main" id="{7F69F7F5-B411-4040-ABDD-82293E8858AA}"/>
              </a:ext>
            </a:extLst>
          </p:cNvPr>
          <p:cNvPicPr>
            <a:picLocks noChangeAspect="1"/>
          </p:cNvPicPr>
          <p:nvPr/>
        </p:nvPicPr>
        <p:blipFill>
          <a:blip r:embed="rId4"/>
          <a:stretch>
            <a:fillRect/>
          </a:stretch>
        </p:blipFill>
        <p:spPr>
          <a:xfrm>
            <a:off x="1244600" y="4718050"/>
            <a:ext cx="21894800" cy="6769100"/>
          </a:xfrm>
          <a:prstGeom prst="rect">
            <a:avLst/>
          </a:prstGeom>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6 In 10 Black And Hispanic Parents Say How Students Are Offered Opportunity To Take Advanced Classes Contributes To Inequality"/>
          <p:cNvSpPr txBox="1">
            <a:spLocks noGrp="1"/>
          </p:cNvSpPr>
          <p:nvPr>
            <p:ph type="title"/>
          </p:nvPr>
        </p:nvSpPr>
        <p:spPr>
          <a:prstGeom prst="rect">
            <a:avLst/>
          </a:prstGeom>
        </p:spPr>
        <p:txBody>
          <a:bodyPr>
            <a:normAutofit fontScale="90000"/>
          </a:bodyPr>
          <a:lstStyle>
            <a:lvl1pPr defTabSz="414781">
              <a:defRPr sz="5537"/>
            </a:lvl1pPr>
          </a:lstStyle>
          <a:p>
            <a:r>
              <a:t>6 In 10 Black And Hispanic Parents Say How Students Are Offered Opportunity To Take Advanced Classes Contributes To Inequality </a:t>
            </a:r>
          </a:p>
        </p:txBody>
      </p:sp>
      <p:pic>
        <p:nvPicPr>
          <p:cNvPr id="403"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404" name="Slide Number"/>
          <p:cNvSpPr txBox="1">
            <a:spLocks noGrp="1"/>
          </p:cNvSpPr>
          <p:nvPr>
            <p:ph type="sldNum" sz="quarter" idx="2"/>
          </p:nvPr>
        </p:nvSpPr>
        <p:spPr>
          <a:xfrm>
            <a:off x="22786288" y="12065000"/>
            <a:ext cx="48110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pic>
        <p:nvPicPr>
          <p:cNvPr id="405"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407" name="Q. To what extent, if at all, do you think the way schools handle each of the following creates greater inequality for students of color?"/>
          <p:cNvSpPr txBox="1"/>
          <p:nvPr/>
        </p:nvSpPr>
        <p:spPr>
          <a:xfrm>
            <a:off x="1143000" y="2523661"/>
            <a:ext cx="22098000" cy="1081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To what extent, if at all, do you think the way schools handle each of the following creates greater inequality for students of color? </a:t>
            </a:r>
          </a:p>
        </p:txBody>
      </p:sp>
      <p:sp>
        <p:nvSpPr>
          <p:cNvPr id="408" name="How students are offered the opportunity to take advanced classes (AP or IB) or dual-credit courses"/>
          <p:cNvSpPr/>
          <p:nvPr/>
        </p:nvSpPr>
        <p:spPr>
          <a:xfrm>
            <a:off x="2438168" y="3852234"/>
            <a:ext cx="19507664" cy="6889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t>How students are offered the opportunity to take advanced classes (AP or IB) or dual-credit courses</a:t>
            </a:r>
          </a:p>
        </p:txBody>
      </p:sp>
      <p:pic>
        <p:nvPicPr>
          <p:cNvPr id="2" name="Picture 1">
            <a:extLst>
              <a:ext uri="{FF2B5EF4-FFF2-40B4-BE49-F238E27FC236}">
                <a16:creationId xmlns:a16="http://schemas.microsoft.com/office/drawing/2014/main" id="{2AAD120C-B61E-0449-BC47-9B5C2AEEDB15}"/>
              </a:ext>
            </a:extLst>
          </p:cNvPr>
          <p:cNvPicPr>
            <a:picLocks noChangeAspect="1"/>
          </p:cNvPicPr>
          <p:nvPr/>
        </p:nvPicPr>
        <p:blipFill>
          <a:blip r:embed="rId4"/>
          <a:stretch>
            <a:fillRect/>
          </a:stretch>
        </p:blipFill>
        <p:spPr>
          <a:xfrm>
            <a:off x="1238250" y="4743450"/>
            <a:ext cx="21907500" cy="6769100"/>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maller Differences On Attendance Policies, But Black And Hispanic Parents Still More Likely To Say Such Policies Contribute To Inequality"/>
          <p:cNvSpPr txBox="1">
            <a:spLocks noGrp="1"/>
          </p:cNvSpPr>
          <p:nvPr>
            <p:ph type="title"/>
          </p:nvPr>
        </p:nvSpPr>
        <p:spPr>
          <a:prstGeom prst="rect">
            <a:avLst/>
          </a:prstGeom>
        </p:spPr>
        <p:txBody>
          <a:bodyPr>
            <a:normAutofit fontScale="90000"/>
          </a:bodyPr>
          <a:lstStyle>
            <a:lvl1pPr defTabSz="385572">
              <a:defRPr sz="5148"/>
            </a:lvl1pPr>
          </a:lstStyle>
          <a:p>
            <a:r>
              <a:t>Smaller Differences On Attendance Policies, But Black And Hispanic Parents Still More Likely To Say Such Policies Contribute To Inequality</a:t>
            </a:r>
          </a:p>
        </p:txBody>
      </p:sp>
      <p:pic>
        <p:nvPicPr>
          <p:cNvPr id="411"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412" name="Slide Number"/>
          <p:cNvSpPr txBox="1">
            <a:spLocks noGrp="1"/>
          </p:cNvSpPr>
          <p:nvPr>
            <p:ph type="sldNum" sz="quarter" idx="2"/>
          </p:nvPr>
        </p:nvSpPr>
        <p:spPr>
          <a:xfrm>
            <a:off x="22771810" y="12065000"/>
            <a:ext cx="51005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pic>
        <p:nvPicPr>
          <p:cNvPr id="413"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415" name="Q. To what extent, if at all, do you think the way schools handle each of the following creates greater inequality for students of color?"/>
          <p:cNvSpPr txBox="1"/>
          <p:nvPr/>
        </p:nvSpPr>
        <p:spPr>
          <a:xfrm>
            <a:off x="1143000" y="2523661"/>
            <a:ext cx="22098000" cy="1081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To what extent, if at all, do you think the way schools handle each of the following creates greater inequality for students of color? </a:t>
            </a:r>
          </a:p>
        </p:txBody>
      </p:sp>
      <p:sp>
        <p:nvSpPr>
          <p:cNvPr id="416" name="School policies regarding attendance and absences"/>
          <p:cNvSpPr/>
          <p:nvPr/>
        </p:nvSpPr>
        <p:spPr>
          <a:xfrm>
            <a:off x="3738634" y="3831125"/>
            <a:ext cx="17639962" cy="6889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t>School policies regarding attendance and absences</a:t>
            </a:r>
          </a:p>
        </p:txBody>
      </p:sp>
      <p:pic>
        <p:nvPicPr>
          <p:cNvPr id="2" name="Picture 1">
            <a:extLst>
              <a:ext uri="{FF2B5EF4-FFF2-40B4-BE49-F238E27FC236}">
                <a16:creationId xmlns:a16="http://schemas.microsoft.com/office/drawing/2014/main" id="{5D9A0ED5-C8F7-1442-ABF1-48F4CB262712}"/>
              </a:ext>
            </a:extLst>
          </p:cNvPr>
          <p:cNvPicPr>
            <a:picLocks noChangeAspect="1"/>
          </p:cNvPicPr>
          <p:nvPr/>
        </p:nvPicPr>
        <p:blipFill>
          <a:blip r:embed="rId4"/>
          <a:stretch>
            <a:fillRect/>
          </a:stretch>
        </p:blipFill>
        <p:spPr>
          <a:xfrm>
            <a:off x="1238250" y="4667250"/>
            <a:ext cx="21907500" cy="6769100"/>
          </a:xfrm>
          <a:prstGeom prst="rect">
            <a:avLst/>
          </a:prstGeom>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Most Parents Say Schools Should Rely Less On School Police Officers In Disciplinary Situations, Including 3 In 4 Black Parents"/>
          <p:cNvSpPr txBox="1">
            <a:spLocks noGrp="1"/>
          </p:cNvSpPr>
          <p:nvPr>
            <p:ph type="title"/>
          </p:nvPr>
        </p:nvSpPr>
        <p:spPr>
          <a:prstGeom prst="rect">
            <a:avLst/>
          </a:prstGeom>
        </p:spPr>
        <p:txBody>
          <a:bodyPr/>
          <a:lstStyle>
            <a:lvl1pPr defTabSz="414781">
              <a:defRPr sz="5537"/>
            </a:lvl1pPr>
          </a:lstStyle>
          <a:p>
            <a:r>
              <a:t>Most Parents Say Schools Should Rely Less On School Police Officers In Disciplinary Situations, Including 3 In 4 Black Parents</a:t>
            </a:r>
          </a:p>
        </p:txBody>
      </p:sp>
      <p:pic>
        <p:nvPicPr>
          <p:cNvPr id="419"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420" name="Slide Number"/>
          <p:cNvSpPr txBox="1">
            <a:spLocks noGrp="1"/>
          </p:cNvSpPr>
          <p:nvPr>
            <p:ph type="sldNum" sz="quarter" idx="2"/>
          </p:nvPr>
        </p:nvSpPr>
        <p:spPr>
          <a:xfrm>
            <a:off x="22777144" y="12065000"/>
            <a:ext cx="49939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pic>
        <p:nvPicPr>
          <p:cNvPr id="421"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422" name="In disciplinary situations, schools should rely less on school police officers and move toward providing social emotional supports to address student needs with staff like counselors, psychologists, and social workers"/>
          <p:cNvSpPr txBox="1"/>
          <p:nvPr/>
        </p:nvSpPr>
        <p:spPr>
          <a:xfrm>
            <a:off x="1978925" y="3422078"/>
            <a:ext cx="9492368" cy="1867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defTabSz="457200">
              <a:defRPr sz="2800" b="1">
                <a:latin typeface="Exo 2"/>
                <a:ea typeface="Exo 2"/>
                <a:cs typeface="Exo 2"/>
                <a:sym typeface="Exo 2"/>
              </a:defRPr>
            </a:lvl1pPr>
          </a:lstStyle>
          <a:p>
            <a:r>
              <a:rPr dirty="0"/>
              <a:t>In disciplinary situations, schools should rely less on school police officers and move toward providing social emotional supports to address student needs with staff like counselors, psychologists, and social workers</a:t>
            </a:r>
          </a:p>
        </p:txBody>
      </p:sp>
      <p:sp>
        <p:nvSpPr>
          <p:cNvPr id="423" name="In disciplinary situations, schools should continue to rely on school police officers in the way they do now"/>
          <p:cNvSpPr txBox="1"/>
          <p:nvPr/>
        </p:nvSpPr>
        <p:spPr>
          <a:xfrm>
            <a:off x="12497267" y="3422078"/>
            <a:ext cx="7883530" cy="1400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defTabSz="457200">
              <a:defRPr sz="2800" b="1">
                <a:latin typeface="Exo 2"/>
                <a:ea typeface="Exo 2"/>
                <a:cs typeface="Exo 2"/>
                <a:sym typeface="Exo 2"/>
              </a:defRPr>
            </a:lvl1pPr>
          </a:lstStyle>
          <a:p>
            <a:r>
              <a:rPr dirty="0"/>
              <a:t>In disciplinary situations, schools should continue to rely on school police officers in the way they do now</a:t>
            </a:r>
          </a:p>
        </p:txBody>
      </p:sp>
      <p:sp>
        <p:nvSpPr>
          <p:cNvPr id="424" name="Unsure"/>
          <p:cNvSpPr txBox="1"/>
          <p:nvPr/>
        </p:nvSpPr>
        <p:spPr>
          <a:xfrm>
            <a:off x="19660607" y="3466320"/>
            <a:ext cx="4587288" cy="5619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defTabSz="457200">
              <a:defRPr sz="2800" b="1">
                <a:latin typeface="Exo 2"/>
                <a:ea typeface="Exo 2"/>
                <a:cs typeface="Exo 2"/>
                <a:sym typeface="Exo 2"/>
              </a:defRPr>
            </a:lvl1pPr>
          </a:lstStyle>
          <a:p>
            <a:r>
              <a:t>Unsure</a:t>
            </a:r>
          </a:p>
        </p:txBody>
      </p:sp>
      <p:sp>
        <p:nvSpPr>
          <p:cNvPr id="425" name="Square"/>
          <p:cNvSpPr/>
          <p:nvPr/>
        </p:nvSpPr>
        <p:spPr>
          <a:xfrm>
            <a:off x="1463237" y="3599670"/>
            <a:ext cx="511176" cy="511176"/>
          </a:xfrm>
          <a:prstGeom prst="rect">
            <a:avLst/>
          </a:prstGeom>
          <a:solidFill>
            <a:srgbClr val="B56577"/>
          </a:solidFill>
          <a:ln w="12700">
            <a:miter lim="400000"/>
          </a:ln>
        </p:spPr>
        <p:txBody>
          <a:bodyPr lIns="71437" tIns="71437" rIns="71437" bIns="71437" anchor="ct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426" name="Square"/>
          <p:cNvSpPr/>
          <p:nvPr/>
        </p:nvSpPr>
        <p:spPr>
          <a:xfrm>
            <a:off x="11983830" y="3599670"/>
            <a:ext cx="511176" cy="511176"/>
          </a:xfrm>
          <a:prstGeom prst="rect">
            <a:avLst/>
          </a:prstGeom>
          <a:solidFill>
            <a:srgbClr val="25497C"/>
          </a:solidFill>
          <a:ln w="12700">
            <a:miter lim="400000"/>
          </a:ln>
        </p:spPr>
        <p:txBody>
          <a:bodyPr lIns="71437" tIns="71437" rIns="71437" bIns="71437" anchor="ct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427" name="Square"/>
          <p:cNvSpPr/>
          <p:nvPr/>
        </p:nvSpPr>
        <p:spPr>
          <a:xfrm>
            <a:off x="20505314" y="3599670"/>
            <a:ext cx="511176" cy="511176"/>
          </a:xfrm>
          <a:prstGeom prst="rect">
            <a:avLst/>
          </a:prstGeom>
          <a:solidFill>
            <a:srgbClr val="AEB5BC"/>
          </a:solidFill>
          <a:ln w="12700">
            <a:miter lim="400000"/>
          </a:ln>
        </p:spPr>
        <p:txBody>
          <a:bodyPr lIns="71437" tIns="71437" rIns="71437" bIns="71437" anchor="ct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428" name="Q. Even if neither one perfectly describes your views, which of the following statements do you agree with more?"/>
          <p:cNvSpPr txBox="1"/>
          <p:nvPr/>
        </p:nvSpPr>
        <p:spPr>
          <a:xfrm>
            <a:off x="1123920" y="2629204"/>
            <a:ext cx="22098001"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Even if neither one perfectly describes your views, which of the following statements do you agree with more?</a:t>
            </a:r>
          </a:p>
        </p:txBody>
      </p:sp>
      <p:graphicFrame>
        <p:nvGraphicFramePr>
          <p:cNvPr id="429" name="2D Stacked Bar Chart"/>
          <p:cNvGraphicFramePr/>
          <p:nvPr>
            <p:extLst>
              <p:ext uri="{D42A27DB-BD31-4B8C-83A1-F6EECF244321}">
                <p14:modId xmlns:p14="http://schemas.microsoft.com/office/powerpoint/2010/main" val="482035651"/>
              </p:ext>
            </p:extLst>
          </p:nvPr>
        </p:nvGraphicFramePr>
        <p:xfrm>
          <a:off x="1209423" y="5232503"/>
          <a:ext cx="21940702" cy="63394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Most Offered Remote Learning Option"/>
          <p:cNvSpPr txBox="1">
            <a:spLocks noGrp="1"/>
          </p:cNvSpPr>
          <p:nvPr>
            <p:ph type="title"/>
          </p:nvPr>
        </p:nvSpPr>
        <p:spPr>
          <a:prstGeom prst="rect">
            <a:avLst/>
          </a:prstGeom>
        </p:spPr>
        <p:txBody>
          <a:bodyPr/>
          <a:lstStyle/>
          <a:p>
            <a:r>
              <a:t>Most Offered Remote Learning Option</a:t>
            </a:r>
          </a:p>
        </p:txBody>
      </p:sp>
      <p:pic>
        <p:nvPicPr>
          <p:cNvPr id="102"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03" name="Slide Number"/>
          <p:cNvSpPr txBox="1">
            <a:spLocks noGrp="1"/>
          </p:cNvSpPr>
          <p:nvPr>
            <p:ph type="sldNum" sz="quarter" idx="2"/>
          </p:nvPr>
        </p:nvSpPr>
        <p:spPr>
          <a:xfrm>
            <a:off x="22855325" y="12065000"/>
            <a:ext cx="343028"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104"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106" name="October 2020"/>
          <p:cNvSpPr/>
          <p:nvPr/>
        </p:nvSpPr>
        <p:spPr>
          <a:xfrm>
            <a:off x="7614745" y="4335831"/>
            <a:ext cx="11506709" cy="6889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t>October 2020</a:t>
            </a:r>
          </a:p>
        </p:txBody>
      </p:sp>
      <p:sp>
        <p:nvSpPr>
          <p:cNvPr id="107" name="Sep. 2020"/>
          <p:cNvSpPr/>
          <p:nvPr/>
        </p:nvSpPr>
        <p:spPr>
          <a:xfrm>
            <a:off x="20906367" y="4316811"/>
            <a:ext cx="2229857" cy="72701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t>Sep. 2020</a:t>
            </a:r>
          </a:p>
        </p:txBody>
      </p:sp>
      <p:graphicFrame>
        <p:nvGraphicFramePr>
          <p:cNvPr id="108" name="Table"/>
          <p:cNvGraphicFramePr/>
          <p:nvPr>
            <p:extLst>
              <p:ext uri="{D42A27DB-BD31-4B8C-83A1-F6EECF244321}">
                <p14:modId xmlns:p14="http://schemas.microsoft.com/office/powerpoint/2010/main" val="3189401449"/>
              </p:ext>
            </p:extLst>
          </p:nvPr>
        </p:nvGraphicFramePr>
        <p:xfrm>
          <a:off x="20906367" y="5181604"/>
          <a:ext cx="2229856" cy="5791196"/>
        </p:xfrm>
        <a:graphic>
          <a:graphicData uri="http://schemas.openxmlformats.org/drawingml/2006/table">
            <a:tbl>
              <a:tblPr>
                <a:tableStyleId>{4C3C2611-4C71-4FC5-86AE-919BDF0F9419}</a:tableStyleId>
              </a:tblPr>
              <a:tblGrid>
                <a:gridCol w="2229856">
                  <a:extLst>
                    <a:ext uri="{9D8B030D-6E8A-4147-A177-3AD203B41FA5}">
                      <a16:colId xmlns:a16="http://schemas.microsoft.com/office/drawing/2014/main" val="20000"/>
                    </a:ext>
                  </a:extLst>
                </a:gridCol>
              </a:tblGrid>
              <a:tr h="1447799">
                <a:tc>
                  <a:txBody>
                    <a:bodyPr/>
                    <a:lstStyle/>
                    <a:p>
                      <a:pPr defTabSz="914400">
                        <a:defRPr sz="1800"/>
                      </a:pPr>
                      <a:r>
                        <a:rPr sz="3600" b="1"/>
                        <a:t>34%</a:t>
                      </a:r>
                    </a:p>
                  </a:txBody>
                  <a:tcPr marL="50800" marR="50800" marT="50800" marB="50800" anchor="ctr" horzOverflow="overflow">
                    <a:solidFill>
                      <a:srgbClr val="EEEFF1"/>
                    </a:solidFill>
                  </a:tcPr>
                </a:tc>
                <a:extLst>
                  <a:ext uri="{0D108BD9-81ED-4DB2-BD59-A6C34878D82A}">
                    <a16:rowId xmlns:a16="http://schemas.microsoft.com/office/drawing/2014/main" val="10000"/>
                  </a:ext>
                </a:extLst>
              </a:tr>
              <a:tr h="1447799">
                <a:tc>
                  <a:txBody>
                    <a:bodyPr/>
                    <a:lstStyle/>
                    <a:p>
                      <a:pPr defTabSz="914400">
                        <a:defRPr sz="1800"/>
                      </a:pPr>
                      <a:r>
                        <a:rPr sz="3600" b="1"/>
                        <a:t>70%</a:t>
                      </a:r>
                    </a:p>
                  </a:txBody>
                  <a:tcPr marL="50800" marR="50800" marT="50800" marB="50800" anchor="ctr" horzOverflow="overflow">
                    <a:solidFill>
                      <a:srgbClr val="EEEFF1"/>
                    </a:solidFill>
                  </a:tcPr>
                </a:tc>
                <a:extLst>
                  <a:ext uri="{0D108BD9-81ED-4DB2-BD59-A6C34878D82A}">
                    <a16:rowId xmlns:a16="http://schemas.microsoft.com/office/drawing/2014/main" val="10001"/>
                  </a:ext>
                </a:extLst>
              </a:tr>
              <a:tr h="1447799">
                <a:tc>
                  <a:txBody>
                    <a:bodyPr/>
                    <a:lstStyle/>
                    <a:p>
                      <a:pPr defTabSz="914400">
                        <a:defRPr sz="1800"/>
                      </a:pPr>
                      <a:r>
                        <a:rPr sz="3600" b="1" dirty="0"/>
                        <a:t>29%</a:t>
                      </a:r>
                    </a:p>
                  </a:txBody>
                  <a:tcPr marL="50800" marR="50800" marT="50800" marB="50800" anchor="ctr" horzOverflow="overflow">
                    <a:solidFill>
                      <a:srgbClr val="EEEFF1"/>
                    </a:solidFill>
                  </a:tcPr>
                </a:tc>
                <a:extLst>
                  <a:ext uri="{0D108BD9-81ED-4DB2-BD59-A6C34878D82A}">
                    <a16:rowId xmlns:a16="http://schemas.microsoft.com/office/drawing/2014/main" val="10002"/>
                  </a:ext>
                </a:extLst>
              </a:tr>
              <a:tr h="1447799">
                <a:tc>
                  <a:txBody>
                    <a:bodyPr/>
                    <a:lstStyle/>
                    <a:p>
                      <a:pPr defTabSz="914400">
                        <a:defRPr sz="1800"/>
                      </a:pPr>
                      <a:r>
                        <a:rPr sz="3600" b="1" dirty="0"/>
                        <a:t>3%</a:t>
                      </a:r>
                    </a:p>
                  </a:txBody>
                  <a:tcPr marL="50800" marR="50800" marT="50800" marB="50800" anchor="ctr" horzOverflow="overflow">
                    <a:solidFill>
                      <a:srgbClr val="EEEFF1"/>
                    </a:solidFill>
                  </a:tcPr>
                </a:tc>
                <a:extLst>
                  <a:ext uri="{0D108BD9-81ED-4DB2-BD59-A6C34878D82A}">
                    <a16:rowId xmlns:a16="http://schemas.microsoft.com/office/drawing/2014/main" val="10003"/>
                  </a:ext>
                </a:extLst>
              </a:tr>
            </a:tbl>
          </a:graphicData>
        </a:graphic>
      </p:graphicFrame>
      <p:sp>
        <p:nvSpPr>
          <p:cNvPr id="109" name="Q. What options is your child’s school currently offering for ways your child could attend school? Please select all options that your child’s school is offering, regardless of how your child is currently attending school."/>
          <p:cNvSpPr txBox="1"/>
          <p:nvPr/>
        </p:nvSpPr>
        <p:spPr>
          <a:xfrm>
            <a:off x="1123920" y="2629204"/>
            <a:ext cx="22098001"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p>
            <a:pPr algn="l" defTabSz="566674">
              <a:defRPr sz="3104" b="1">
                <a:latin typeface="Exo 2"/>
                <a:ea typeface="Exo 2"/>
                <a:cs typeface="Exo 2"/>
                <a:sym typeface="Exo 2"/>
              </a:defRPr>
            </a:pPr>
            <a:r>
              <a:t>Q. What options is your child’s school currently offering for ways your child could attend school? Please select all options that your child’s school is </a:t>
            </a:r>
            <a:r>
              <a:rPr u="sng"/>
              <a:t>offering,</a:t>
            </a:r>
            <a:r>
              <a:t> regardless of how your child is currently attending school.</a:t>
            </a:r>
          </a:p>
        </p:txBody>
      </p:sp>
      <p:pic>
        <p:nvPicPr>
          <p:cNvPr id="2" name="Picture 1">
            <a:extLst>
              <a:ext uri="{FF2B5EF4-FFF2-40B4-BE49-F238E27FC236}">
                <a16:creationId xmlns:a16="http://schemas.microsoft.com/office/drawing/2014/main" id="{8A1CA1AF-A4CB-6042-A8D6-1FA7E9D997C9}"/>
              </a:ext>
            </a:extLst>
          </p:cNvPr>
          <p:cNvPicPr>
            <a:picLocks noChangeAspect="1"/>
          </p:cNvPicPr>
          <p:nvPr/>
        </p:nvPicPr>
        <p:blipFill>
          <a:blip r:embed="rId4"/>
          <a:stretch>
            <a:fillRect/>
          </a:stretch>
        </p:blipFill>
        <p:spPr>
          <a:xfrm>
            <a:off x="1248947" y="4705146"/>
            <a:ext cx="17939413" cy="6476001"/>
          </a:xfrm>
          <a:prstGeom prst="rect">
            <a:avLst/>
          </a:prstGeom>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Text"/>
          <p:cNvSpPr txBox="1"/>
          <p:nvPr/>
        </p:nvSpPr>
        <p:spPr>
          <a:xfrm>
            <a:off x="22658688" y="12033944"/>
            <a:ext cx="593574" cy="422276"/>
          </a:xfrm>
          <a:prstGeom prst="rect">
            <a:avLst/>
          </a:prstGeom>
          <a:ln w="12700">
            <a:miter lim="400000"/>
          </a:ln>
        </p:spPr>
        <p:txBody>
          <a:bodyPr wrap="none" lIns="71437" tIns="71437" rIns="71437" bIns="71437">
            <a:spAutoFit/>
          </a:bodyPr>
          <a:lstStyle/>
          <a:p>
            <a:pPr>
              <a:defRPr sz="1800">
                <a:solidFill>
                  <a:srgbClr val="FFFFFF"/>
                </a:solidFill>
                <a:latin typeface="Exo 2"/>
                <a:ea typeface="Exo 2"/>
                <a:cs typeface="Exo 2"/>
                <a:sym typeface="Exo 2"/>
              </a:defRPr>
            </a:pPr>
            <a:endParaRPr/>
          </a:p>
        </p:txBody>
      </p:sp>
      <p:pic>
        <p:nvPicPr>
          <p:cNvPr id="432" name="Image" descr="Image"/>
          <p:cNvPicPr>
            <a:picLocks noGrp="1" noChangeAspect="1"/>
          </p:cNvPicPr>
          <p:nvPr>
            <p:ph type="pic" idx="21"/>
          </p:nvPr>
        </p:nvPicPr>
        <p:blipFill>
          <a:blip r:embed="rId2"/>
          <a:srcRect b="978"/>
          <a:stretch>
            <a:fillRect/>
          </a:stretch>
        </p:blipFill>
        <p:spPr>
          <a:xfrm>
            <a:off x="0" y="-1079500"/>
            <a:ext cx="24406697" cy="16081560"/>
          </a:xfrm>
          <a:prstGeom prst="rect">
            <a:avLst/>
          </a:prstGeom>
        </p:spPr>
      </p:pic>
      <p:pic>
        <p:nvPicPr>
          <p:cNvPr id="433" name="echelon.brand.update.300dpi.png" descr="echelon.brand.update.300dpi.png"/>
          <p:cNvPicPr>
            <a:picLocks noChangeAspect="1"/>
          </p:cNvPicPr>
          <p:nvPr/>
        </p:nvPicPr>
        <p:blipFill>
          <a:blip r:embed="rId3"/>
          <a:stretch>
            <a:fillRect/>
          </a:stretch>
        </p:blipFill>
        <p:spPr>
          <a:xfrm>
            <a:off x="1147514" y="781909"/>
            <a:ext cx="5483885" cy="1756405"/>
          </a:xfrm>
          <a:prstGeom prst="rect">
            <a:avLst/>
          </a:prstGeom>
          <a:ln w="12700">
            <a:miter lim="400000"/>
          </a:ln>
        </p:spPr>
      </p:pic>
      <p:pic>
        <p:nvPicPr>
          <p:cNvPr id="434" name="Image" descr="Image"/>
          <p:cNvPicPr>
            <a:picLocks noChangeAspect="1"/>
          </p:cNvPicPr>
          <p:nvPr/>
        </p:nvPicPr>
        <p:blipFill>
          <a:blip r:embed="rId4"/>
          <a:stretch>
            <a:fillRect/>
          </a:stretch>
        </p:blipFill>
        <p:spPr>
          <a:xfrm>
            <a:off x="21527113" y="662535"/>
            <a:ext cx="1701801" cy="29845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Over Half Have Child Currently Attending Only Remotely Or Online,…"/>
          <p:cNvSpPr txBox="1">
            <a:spLocks noGrp="1"/>
          </p:cNvSpPr>
          <p:nvPr>
            <p:ph type="title"/>
          </p:nvPr>
        </p:nvSpPr>
        <p:spPr>
          <a:prstGeom prst="rect">
            <a:avLst/>
          </a:prstGeom>
        </p:spPr>
        <p:txBody>
          <a:bodyPr/>
          <a:lstStyle/>
          <a:p>
            <a:pPr defTabSz="403097">
              <a:defRPr sz="5382"/>
            </a:pPr>
            <a:r>
              <a:t>Over Half Have Child Currently Attending Only Remotely Or Online, </a:t>
            </a:r>
          </a:p>
          <a:p>
            <a:pPr defTabSz="403097">
              <a:defRPr sz="5382"/>
            </a:pPr>
            <a:r>
              <a:t>Somewhat Fewer Would Choose To Continue Remote Learning </a:t>
            </a:r>
          </a:p>
        </p:txBody>
      </p:sp>
      <p:pic>
        <p:nvPicPr>
          <p:cNvPr id="112"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13" name="Slide Number"/>
          <p:cNvSpPr txBox="1">
            <a:spLocks noGrp="1"/>
          </p:cNvSpPr>
          <p:nvPr>
            <p:ph type="sldNum" sz="quarter" idx="2"/>
          </p:nvPr>
        </p:nvSpPr>
        <p:spPr>
          <a:xfrm>
            <a:off x="22867365" y="12065000"/>
            <a:ext cx="31894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114"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115" name="Q. How is your child currently attending school?…"/>
          <p:cNvSpPr txBox="1"/>
          <p:nvPr/>
        </p:nvSpPr>
        <p:spPr>
          <a:xfrm>
            <a:off x="1143000" y="2437138"/>
            <a:ext cx="22098000" cy="151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p>
            <a:pPr algn="l">
              <a:defRPr sz="3000" b="1">
                <a:latin typeface="Exo 2"/>
                <a:ea typeface="Exo 2"/>
                <a:cs typeface="Exo 2"/>
                <a:sym typeface="Exo 2"/>
              </a:defRPr>
            </a:pPr>
            <a:r>
              <a:t>Q. How is your child currently attending school?</a:t>
            </a:r>
          </a:p>
          <a:p>
            <a:pPr algn="l">
              <a:defRPr sz="3000" b="1">
                <a:latin typeface="Exo 2"/>
                <a:ea typeface="Exo 2"/>
                <a:cs typeface="Exo 2"/>
                <a:sym typeface="Exo 2"/>
              </a:defRPr>
            </a:pPr>
            <a:r>
              <a:t>Q. Now, if your child’s school were to allow you to choose ANY of these ways for your child to attend school for the rest of this school year, which would you choose?</a:t>
            </a:r>
          </a:p>
        </p:txBody>
      </p:sp>
      <p:sp>
        <p:nvSpPr>
          <p:cNvPr id="117" name="Note: 3% said “Unsure” when asked what they would choose."/>
          <p:cNvSpPr txBox="1"/>
          <p:nvPr/>
        </p:nvSpPr>
        <p:spPr>
          <a:xfrm>
            <a:off x="4995495" y="11983903"/>
            <a:ext cx="14393010" cy="673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defRPr sz="2400">
                <a:solidFill>
                  <a:srgbClr val="A7ADB5"/>
                </a:solidFill>
                <a:latin typeface="Exo 2"/>
                <a:ea typeface="Exo 2"/>
                <a:cs typeface="Exo 2"/>
                <a:sym typeface="Exo 2"/>
              </a:defRPr>
            </a:lvl1pPr>
          </a:lstStyle>
          <a:p>
            <a:r>
              <a:t>Note: 3% said “Unsure” when asked what they would choose.</a:t>
            </a:r>
          </a:p>
        </p:txBody>
      </p:sp>
      <p:pic>
        <p:nvPicPr>
          <p:cNvPr id="2" name="Picture 1">
            <a:extLst>
              <a:ext uri="{FF2B5EF4-FFF2-40B4-BE49-F238E27FC236}">
                <a16:creationId xmlns:a16="http://schemas.microsoft.com/office/drawing/2014/main" id="{23FC989A-5449-C843-AE12-30BD0567B195}"/>
              </a:ext>
            </a:extLst>
          </p:cNvPr>
          <p:cNvPicPr>
            <a:picLocks noChangeAspect="1"/>
          </p:cNvPicPr>
          <p:nvPr/>
        </p:nvPicPr>
        <p:blipFill>
          <a:blip r:embed="rId4"/>
          <a:stretch>
            <a:fillRect/>
          </a:stretch>
        </p:blipFill>
        <p:spPr>
          <a:xfrm>
            <a:off x="1206499" y="3971538"/>
            <a:ext cx="22370103" cy="7512734"/>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Most Parents Only Offered One Option; Only Slight Differences Between White Parents And Parents Of Color In Specific Options"/>
          <p:cNvSpPr txBox="1">
            <a:spLocks noGrp="1"/>
          </p:cNvSpPr>
          <p:nvPr>
            <p:ph type="title"/>
          </p:nvPr>
        </p:nvSpPr>
        <p:spPr>
          <a:prstGeom prst="rect">
            <a:avLst/>
          </a:prstGeom>
        </p:spPr>
        <p:txBody>
          <a:bodyPr>
            <a:normAutofit fontScale="90000"/>
          </a:bodyPr>
          <a:lstStyle>
            <a:lvl1pPr defTabSz="420624">
              <a:defRPr sz="5616"/>
            </a:lvl1pPr>
          </a:lstStyle>
          <a:p>
            <a:r>
              <a:t>Most Parents Only Offered One Option; Only Slight Differences Between White Parents And Parents Of Color In Specific Options</a:t>
            </a:r>
          </a:p>
        </p:txBody>
      </p:sp>
      <p:pic>
        <p:nvPicPr>
          <p:cNvPr id="120"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21" name="Slide Number"/>
          <p:cNvSpPr txBox="1">
            <a:spLocks noGrp="1"/>
          </p:cNvSpPr>
          <p:nvPr>
            <p:ph type="sldNum" sz="quarter" idx="2"/>
          </p:nvPr>
        </p:nvSpPr>
        <p:spPr>
          <a:xfrm>
            <a:off x="22861879" y="12065000"/>
            <a:ext cx="32992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122"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graphicFrame>
        <p:nvGraphicFramePr>
          <p:cNvPr id="123" name="Table"/>
          <p:cNvGraphicFramePr/>
          <p:nvPr/>
        </p:nvGraphicFramePr>
        <p:xfrm>
          <a:off x="1121391" y="3857139"/>
          <a:ext cx="22103054" cy="7382650"/>
        </p:xfrm>
        <a:graphic>
          <a:graphicData uri="http://schemas.openxmlformats.org/drawingml/2006/table">
            <a:tbl>
              <a:tblPr>
                <a:tableStyleId>{4C3C2611-4C71-4FC5-86AE-919BDF0F9419}</a:tableStyleId>
              </a:tblPr>
              <a:tblGrid>
                <a:gridCol w="7273664">
                  <a:extLst>
                    <a:ext uri="{9D8B030D-6E8A-4147-A177-3AD203B41FA5}">
                      <a16:colId xmlns:a16="http://schemas.microsoft.com/office/drawing/2014/main" val="20000"/>
                    </a:ext>
                  </a:extLst>
                </a:gridCol>
                <a:gridCol w="2965878">
                  <a:extLst>
                    <a:ext uri="{9D8B030D-6E8A-4147-A177-3AD203B41FA5}">
                      <a16:colId xmlns:a16="http://schemas.microsoft.com/office/drawing/2014/main" val="20001"/>
                    </a:ext>
                  </a:extLst>
                </a:gridCol>
                <a:gridCol w="2965878">
                  <a:extLst>
                    <a:ext uri="{9D8B030D-6E8A-4147-A177-3AD203B41FA5}">
                      <a16:colId xmlns:a16="http://schemas.microsoft.com/office/drawing/2014/main" val="20002"/>
                    </a:ext>
                  </a:extLst>
                </a:gridCol>
                <a:gridCol w="2965878">
                  <a:extLst>
                    <a:ext uri="{9D8B030D-6E8A-4147-A177-3AD203B41FA5}">
                      <a16:colId xmlns:a16="http://schemas.microsoft.com/office/drawing/2014/main" val="20003"/>
                    </a:ext>
                  </a:extLst>
                </a:gridCol>
                <a:gridCol w="2965878">
                  <a:extLst>
                    <a:ext uri="{9D8B030D-6E8A-4147-A177-3AD203B41FA5}">
                      <a16:colId xmlns:a16="http://schemas.microsoft.com/office/drawing/2014/main" val="20004"/>
                    </a:ext>
                  </a:extLst>
                </a:gridCol>
                <a:gridCol w="2965878">
                  <a:extLst>
                    <a:ext uri="{9D8B030D-6E8A-4147-A177-3AD203B41FA5}">
                      <a16:colId xmlns:a16="http://schemas.microsoft.com/office/drawing/2014/main" val="20005"/>
                    </a:ext>
                  </a:extLst>
                </a:gridCol>
              </a:tblGrid>
              <a:tr h="877350">
                <a:tc>
                  <a:txBody>
                    <a:bodyPr/>
                    <a:lstStyle/>
                    <a:p>
                      <a:pPr defTabSz="914400">
                        <a:defRPr sz="1800"/>
                      </a:pPr>
                      <a:r>
                        <a:rPr sz="3200" b="1">
                          <a:solidFill>
                            <a:srgbClr val="FFFFFF"/>
                          </a:solidFill>
                        </a:rPr>
                        <a:t>October 2020</a:t>
                      </a:r>
                    </a:p>
                  </a:txBody>
                  <a:tcPr marL="50800" marR="50800" marT="50800" marB="50800" anchor="ctr" horzOverflow="overflow">
                    <a:solidFill>
                      <a:srgbClr val="4886BA"/>
                    </a:solidFill>
                  </a:tcPr>
                </a:tc>
                <a:tc>
                  <a:txBody>
                    <a:bodyPr/>
                    <a:lstStyle/>
                    <a:p>
                      <a:pPr defTabSz="914400">
                        <a:defRPr sz="1800"/>
                      </a:pPr>
                      <a:r>
                        <a:rPr sz="3200" b="1">
                          <a:solidFill>
                            <a:srgbClr val="FFFFFF"/>
                          </a:solidFill>
                        </a:rPr>
                        <a:t>All Parents</a:t>
                      </a:r>
                    </a:p>
                  </a:txBody>
                  <a:tcPr marL="50800" marR="50800" marT="50800" marB="50800" anchor="ctr" horzOverflow="overflow">
                    <a:solidFill>
                      <a:srgbClr val="4886BA"/>
                    </a:solidFill>
                  </a:tcPr>
                </a:tc>
                <a:tc>
                  <a:txBody>
                    <a:bodyPr/>
                    <a:lstStyle/>
                    <a:p>
                      <a:pPr defTabSz="914400">
                        <a:defRPr sz="1800"/>
                      </a:pPr>
                      <a:r>
                        <a:rPr sz="3200" b="1">
                          <a:solidFill>
                            <a:srgbClr val="FFFFFF"/>
                          </a:solidFill>
                        </a:rPr>
                        <a:t>White</a:t>
                      </a:r>
                    </a:p>
                  </a:txBody>
                  <a:tcPr marL="50800" marR="50800" marT="50800" marB="50800" anchor="ctr" horzOverflow="overflow">
                    <a:solidFill>
                      <a:srgbClr val="4886BA"/>
                    </a:solidFill>
                  </a:tcPr>
                </a:tc>
                <a:tc>
                  <a:txBody>
                    <a:bodyPr/>
                    <a:lstStyle/>
                    <a:p>
                      <a:pPr defTabSz="914400">
                        <a:defRPr sz="1800"/>
                      </a:pPr>
                      <a:r>
                        <a:rPr sz="3200" b="1">
                          <a:solidFill>
                            <a:srgbClr val="FFFFFF"/>
                          </a:solidFill>
                        </a:rPr>
                        <a:t>Black</a:t>
                      </a:r>
                    </a:p>
                  </a:txBody>
                  <a:tcPr marL="50800" marR="50800" marT="50800" marB="50800" anchor="ctr" horzOverflow="overflow">
                    <a:solidFill>
                      <a:srgbClr val="4886BA"/>
                    </a:solidFill>
                  </a:tcPr>
                </a:tc>
                <a:tc>
                  <a:txBody>
                    <a:bodyPr/>
                    <a:lstStyle/>
                    <a:p>
                      <a:pPr defTabSz="914400">
                        <a:defRPr sz="1800"/>
                      </a:pPr>
                      <a:r>
                        <a:rPr sz="3200" b="1">
                          <a:solidFill>
                            <a:srgbClr val="FFFFFF"/>
                          </a:solidFill>
                        </a:rPr>
                        <a:t>Hispanic</a:t>
                      </a:r>
                    </a:p>
                  </a:txBody>
                  <a:tcPr marL="38100" marR="38100" marT="38100" marB="38100" anchor="ctr" horzOverflow="overflow">
                    <a:solidFill>
                      <a:srgbClr val="4886BA"/>
                    </a:solidFill>
                  </a:tcPr>
                </a:tc>
                <a:tc>
                  <a:txBody>
                    <a:bodyPr/>
                    <a:lstStyle/>
                    <a:p>
                      <a:pPr defTabSz="914400">
                        <a:defRPr sz="1800"/>
                      </a:pPr>
                      <a:r>
                        <a:rPr sz="3200" b="1">
                          <a:solidFill>
                            <a:srgbClr val="FFFFFF"/>
                          </a:solidFill>
                        </a:rPr>
                        <a:t>Asian/Other</a:t>
                      </a:r>
                    </a:p>
                  </a:txBody>
                  <a:tcPr marL="50800" marR="50800" marT="50800" marB="50800" anchor="ctr" horzOverflow="overflow">
                    <a:solidFill>
                      <a:srgbClr val="4886BA"/>
                    </a:solidFill>
                  </a:tcPr>
                </a:tc>
                <a:extLst>
                  <a:ext uri="{0D108BD9-81ED-4DB2-BD59-A6C34878D82A}">
                    <a16:rowId xmlns:a16="http://schemas.microsoft.com/office/drawing/2014/main" val="10000"/>
                  </a:ext>
                </a:extLst>
              </a:tr>
              <a:tr h="1147481">
                <a:tc>
                  <a:txBody>
                    <a:bodyPr/>
                    <a:lstStyle/>
                    <a:p>
                      <a:pPr defTabSz="914400">
                        <a:defRPr sz="1800"/>
                      </a:pPr>
                      <a:r>
                        <a:rPr sz="3400" b="1"/>
                        <a:t>In person in a classroom 
or on campus full-time </a:t>
                      </a:r>
                    </a:p>
                  </a:txBody>
                  <a:tcPr marL="50800" marR="50800" marT="50800" marB="50800" anchor="ctr" horzOverflow="overflow">
                    <a:noFill/>
                  </a:tcPr>
                </a:tc>
                <a:tc>
                  <a:txBody>
                    <a:bodyPr/>
                    <a:lstStyle/>
                    <a:p>
                      <a:pPr defTabSz="914400">
                        <a:defRPr sz="1800"/>
                      </a:pPr>
                      <a:r>
                        <a:rPr sz="4000" b="1"/>
                        <a:t>33%</a:t>
                      </a:r>
                    </a:p>
                  </a:txBody>
                  <a:tcPr marL="50800" marR="50800" marT="50800" marB="50800" anchor="ctr" horzOverflow="overflow">
                    <a:noFill/>
                  </a:tcPr>
                </a:tc>
                <a:tc>
                  <a:txBody>
                    <a:bodyPr/>
                    <a:lstStyle/>
                    <a:p>
                      <a:pPr defTabSz="914400">
                        <a:defRPr sz="1800"/>
                      </a:pPr>
                      <a:r>
                        <a:rPr sz="4000" b="1"/>
                        <a:t>35%</a:t>
                      </a:r>
                    </a:p>
                  </a:txBody>
                  <a:tcPr marL="50800" marR="50800" marT="50800" marB="50800" anchor="ctr" horzOverflow="overflow">
                    <a:noFill/>
                  </a:tcPr>
                </a:tc>
                <a:tc>
                  <a:txBody>
                    <a:bodyPr/>
                    <a:lstStyle/>
                    <a:p>
                      <a:pPr defTabSz="914400">
                        <a:defRPr sz="1800"/>
                      </a:pPr>
                      <a:r>
                        <a:rPr sz="4000" b="1"/>
                        <a:t>32%</a:t>
                      </a:r>
                    </a:p>
                  </a:txBody>
                  <a:tcPr marL="50800" marR="50800" marT="50800" marB="50800" anchor="ctr" horzOverflow="overflow">
                    <a:noFill/>
                  </a:tcPr>
                </a:tc>
                <a:tc>
                  <a:txBody>
                    <a:bodyPr/>
                    <a:lstStyle/>
                    <a:p>
                      <a:pPr defTabSz="914400">
                        <a:defRPr sz="1800"/>
                      </a:pPr>
                      <a:r>
                        <a:rPr sz="4000" b="1"/>
                        <a:t>32%</a:t>
                      </a:r>
                    </a:p>
                  </a:txBody>
                  <a:tcPr marL="50800" marR="50800" marT="50800" marB="50800" anchor="ctr" horzOverflow="overflow">
                    <a:noFill/>
                  </a:tcPr>
                </a:tc>
                <a:tc>
                  <a:txBody>
                    <a:bodyPr/>
                    <a:lstStyle/>
                    <a:p>
                      <a:pPr defTabSz="914400">
                        <a:defRPr sz="1800"/>
                      </a:pPr>
                      <a:r>
                        <a:rPr sz="4000" b="1"/>
                        <a:t>23%</a:t>
                      </a:r>
                    </a:p>
                  </a:txBody>
                  <a:tcPr marL="50800" marR="50800" marT="50800" marB="50800" anchor="ctr" horzOverflow="overflow">
                    <a:noFill/>
                  </a:tcPr>
                </a:tc>
                <a:extLst>
                  <a:ext uri="{0D108BD9-81ED-4DB2-BD59-A6C34878D82A}">
                    <a16:rowId xmlns:a16="http://schemas.microsoft.com/office/drawing/2014/main" val="10001"/>
                  </a:ext>
                </a:extLst>
              </a:tr>
              <a:tr h="1147481">
                <a:tc>
                  <a:txBody>
                    <a:bodyPr/>
                    <a:lstStyle/>
                    <a:p>
                      <a:pPr defTabSz="457200">
                        <a:defRPr sz="1800"/>
                      </a:pPr>
                      <a:r>
                        <a:rPr sz="3400" b="1"/>
                        <a:t>Remotely or online full-time </a:t>
                      </a:r>
                    </a:p>
                  </a:txBody>
                  <a:tcPr marL="50800" marR="50800" marT="50800" marB="50800" anchor="ctr" horzOverflow="overflow">
                    <a:noFill/>
                  </a:tcPr>
                </a:tc>
                <a:tc>
                  <a:txBody>
                    <a:bodyPr/>
                    <a:lstStyle/>
                    <a:p>
                      <a:pPr defTabSz="457200">
                        <a:defRPr sz="1800"/>
                      </a:pPr>
                      <a:r>
                        <a:rPr sz="4000" b="1"/>
                        <a:t>71%</a:t>
                      </a:r>
                    </a:p>
                  </a:txBody>
                  <a:tcPr marL="50800" marR="50800" marT="50800" marB="50800" anchor="ctr" horzOverflow="overflow">
                    <a:noFill/>
                  </a:tcPr>
                </a:tc>
                <a:tc>
                  <a:txBody>
                    <a:bodyPr/>
                    <a:lstStyle/>
                    <a:p>
                      <a:pPr defTabSz="457200">
                        <a:defRPr sz="1800"/>
                      </a:pPr>
                      <a:r>
                        <a:rPr sz="4000" b="1"/>
                        <a:t>69%</a:t>
                      </a:r>
                    </a:p>
                  </a:txBody>
                  <a:tcPr marL="50800" marR="50800" marT="50800" marB="50800" anchor="ctr" horzOverflow="overflow">
                    <a:noFill/>
                  </a:tcPr>
                </a:tc>
                <a:tc>
                  <a:txBody>
                    <a:bodyPr/>
                    <a:lstStyle/>
                    <a:p>
                      <a:pPr defTabSz="457200">
                        <a:defRPr sz="1800"/>
                      </a:pPr>
                      <a:r>
                        <a:rPr sz="4000" b="1"/>
                        <a:t>76%</a:t>
                      </a:r>
                    </a:p>
                  </a:txBody>
                  <a:tcPr marL="50800" marR="50800" marT="50800" marB="50800" anchor="ctr" horzOverflow="overflow">
                    <a:noFill/>
                  </a:tcPr>
                </a:tc>
                <a:tc>
                  <a:txBody>
                    <a:bodyPr/>
                    <a:lstStyle/>
                    <a:p>
                      <a:pPr defTabSz="457200">
                        <a:defRPr sz="1800"/>
                      </a:pPr>
                      <a:r>
                        <a:rPr sz="4000" b="1"/>
                        <a:t>72%</a:t>
                      </a:r>
                    </a:p>
                  </a:txBody>
                  <a:tcPr marL="50800" marR="50800" marT="50800" marB="50800" anchor="ctr" horzOverflow="overflow">
                    <a:noFill/>
                  </a:tcPr>
                </a:tc>
                <a:tc>
                  <a:txBody>
                    <a:bodyPr/>
                    <a:lstStyle/>
                    <a:p>
                      <a:pPr defTabSz="457200">
                        <a:defRPr sz="1800"/>
                      </a:pPr>
                      <a:r>
                        <a:rPr sz="4000" b="1"/>
                        <a:t>72%</a:t>
                      </a:r>
                    </a:p>
                  </a:txBody>
                  <a:tcPr marL="50800" marR="50800" marT="50800" marB="50800" anchor="ctr" horzOverflow="overflow">
                    <a:noFill/>
                  </a:tcPr>
                </a:tc>
                <a:extLst>
                  <a:ext uri="{0D108BD9-81ED-4DB2-BD59-A6C34878D82A}">
                    <a16:rowId xmlns:a16="http://schemas.microsoft.com/office/drawing/2014/main" val="10002"/>
                  </a:ext>
                </a:extLst>
              </a:tr>
              <a:tr h="1147481">
                <a:tc>
                  <a:txBody>
                    <a:bodyPr/>
                    <a:lstStyle/>
                    <a:p>
                      <a:pPr defTabSz="457200">
                        <a:defRPr sz="1800"/>
                      </a:pPr>
                      <a:r>
                        <a:rPr sz="3400" b="1"/>
                        <a:t>Part-time in person, 
part-time remotely or online </a:t>
                      </a:r>
                    </a:p>
                  </a:txBody>
                  <a:tcPr marL="50800" marR="50800" marT="50800" marB="50800" anchor="ctr" horzOverflow="overflow">
                    <a:noFill/>
                  </a:tcPr>
                </a:tc>
                <a:tc>
                  <a:txBody>
                    <a:bodyPr/>
                    <a:lstStyle/>
                    <a:p>
                      <a:pPr defTabSz="457200">
                        <a:defRPr sz="1800"/>
                      </a:pPr>
                      <a:r>
                        <a:rPr sz="4000" b="1"/>
                        <a:t>30%</a:t>
                      </a:r>
                    </a:p>
                  </a:txBody>
                  <a:tcPr marL="50800" marR="50800" marT="50800" marB="50800" anchor="ctr" horzOverflow="overflow">
                    <a:noFill/>
                  </a:tcPr>
                </a:tc>
                <a:tc>
                  <a:txBody>
                    <a:bodyPr/>
                    <a:lstStyle/>
                    <a:p>
                      <a:pPr defTabSz="457200">
                        <a:defRPr sz="1800"/>
                      </a:pPr>
                      <a:r>
                        <a:rPr sz="4000" b="1"/>
                        <a:t>29%</a:t>
                      </a:r>
                    </a:p>
                  </a:txBody>
                  <a:tcPr marL="50800" marR="50800" marT="50800" marB="50800" anchor="ctr" horzOverflow="overflow">
                    <a:noFill/>
                  </a:tcPr>
                </a:tc>
                <a:tc>
                  <a:txBody>
                    <a:bodyPr/>
                    <a:lstStyle/>
                    <a:p>
                      <a:pPr defTabSz="457200">
                        <a:defRPr sz="1800"/>
                      </a:pPr>
                      <a:r>
                        <a:rPr sz="4000" b="1"/>
                        <a:t>26%</a:t>
                      </a:r>
                    </a:p>
                  </a:txBody>
                  <a:tcPr marL="50800" marR="50800" marT="50800" marB="50800" anchor="ctr" horzOverflow="overflow">
                    <a:noFill/>
                  </a:tcPr>
                </a:tc>
                <a:tc>
                  <a:txBody>
                    <a:bodyPr/>
                    <a:lstStyle/>
                    <a:p>
                      <a:pPr defTabSz="457200">
                        <a:defRPr sz="1800"/>
                      </a:pPr>
                      <a:r>
                        <a:rPr sz="4000" b="1"/>
                        <a:t>34%</a:t>
                      </a:r>
                    </a:p>
                  </a:txBody>
                  <a:tcPr marL="50800" marR="50800" marT="50800" marB="50800" anchor="ctr" horzOverflow="overflow">
                    <a:noFill/>
                  </a:tcPr>
                </a:tc>
                <a:tc>
                  <a:txBody>
                    <a:bodyPr/>
                    <a:lstStyle/>
                    <a:p>
                      <a:pPr defTabSz="457200">
                        <a:defRPr sz="1800"/>
                      </a:pPr>
                      <a:r>
                        <a:rPr sz="4000" b="1"/>
                        <a:t>35%</a:t>
                      </a:r>
                    </a:p>
                  </a:txBody>
                  <a:tcPr marL="50800" marR="50800" marT="50800" marB="50800" anchor="ctr" horzOverflow="overflow">
                    <a:noFill/>
                  </a:tcPr>
                </a:tc>
                <a:extLst>
                  <a:ext uri="{0D108BD9-81ED-4DB2-BD59-A6C34878D82A}">
                    <a16:rowId xmlns:a16="http://schemas.microsoft.com/office/drawing/2014/main" val="10003"/>
                  </a:ext>
                </a:extLst>
              </a:tr>
              <a:tr h="1147481">
                <a:tc>
                  <a:txBody>
                    <a:bodyPr/>
                    <a:lstStyle/>
                    <a:p>
                      <a:pPr defTabSz="457200">
                        <a:defRPr sz="1800"/>
                      </a:pPr>
                      <a:r>
                        <a:rPr sz="3400" b="1"/>
                        <a:t>Something else </a:t>
                      </a:r>
                    </a:p>
                  </a:txBody>
                  <a:tcPr marL="50800" marR="50800" marT="50800" marB="50800" anchor="ctr" horzOverflow="overflow">
                    <a:lnB w="38100">
                      <a:solidFill>
                        <a:srgbClr val="000000"/>
                      </a:solidFill>
                      <a:miter lim="400000"/>
                    </a:lnB>
                    <a:noFill/>
                  </a:tcPr>
                </a:tc>
                <a:tc>
                  <a:txBody>
                    <a:bodyPr/>
                    <a:lstStyle/>
                    <a:p>
                      <a:pPr defTabSz="457200">
                        <a:defRPr sz="1800"/>
                      </a:pPr>
                      <a:r>
                        <a:rPr sz="4000" b="1"/>
                        <a:t>2%</a:t>
                      </a:r>
                    </a:p>
                  </a:txBody>
                  <a:tcPr marL="50800" marR="50800" marT="50800" marB="50800" anchor="ctr" horzOverflow="overflow">
                    <a:lnB w="38100">
                      <a:solidFill>
                        <a:srgbClr val="000000"/>
                      </a:solidFill>
                      <a:miter lim="400000"/>
                    </a:lnB>
                    <a:noFill/>
                  </a:tcPr>
                </a:tc>
                <a:tc>
                  <a:txBody>
                    <a:bodyPr/>
                    <a:lstStyle/>
                    <a:p>
                      <a:pPr defTabSz="457200">
                        <a:defRPr sz="1800"/>
                      </a:pPr>
                      <a:r>
                        <a:rPr sz="4000" b="1"/>
                        <a:t>3%</a:t>
                      </a:r>
                    </a:p>
                  </a:txBody>
                  <a:tcPr marL="50800" marR="50800" marT="50800" marB="50800" anchor="ctr" horzOverflow="overflow">
                    <a:lnB w="38100">
                      <a:solidFill>
                        <a:srgbClr val="000000"/>
                      </a:solidFill>
                      <a:miter lim="400000"/>
                    </a:lnB>
                    <a:noFill/>
                  </a:tcPr>
                </a:tc>
                <a:tc>
                  <a:txBody>
                    <a:bodyPr/>
                    <a:lstStyle/>
                    <a:p>
                      <a:pPr defTabSz="457200">
                        <a:defRPr sz="1800"/>
                      </a:pPr>
                      <a:r>
                        <a:rPr sz="4000" b="1"/>
                        <a:t>*%</a:t>
                      </a:r>
                    </a:p>
                  </a:txBody>
                  <a:tcPr marL="50800" marR="50800" marT="50800" marB="50800" anchor="ctr" horzOverflow="overflow">
                    <a:lnB w="38100">
                      <a:solidFill>
                        <a:srgbClr val="000000"/>
                      </a:solidFill>
                      <a:miter lim="400000"/>
                    </a:lnB>
                    <a:noFill/>
                  </a:tcPr>
                </a:tc>
                <a:tc>
                  <a:txBody>
                    <a:bodyPr/>
                    <a:lstStyle/>
                    <a:p>
                      <a:pPr defTabSz="457200">
                        <a:defRPr sz="1800"/>
                      </a:pPr>
                      <a:r>
                        <a:rPr sz="4000" b="1"/>
                        <a:t>*%</a:t>
                      </a:r>
                    </a:p>
                  </a:txBody>
                  <a:tcPr marL="50800" marR="50800" marT="50800" marB="50800" anchor="ctr" horzOverflow="overflow">
                    <a:lnB w="38100">
                      <a:solidFill>
                        <a:srgbClr val="000000"/>
                      </a:solidFill>
                      <a:miter lim="400000"/>
                    </a:lnB>
                    <a:noFill/>
                  </a:tcPr>
                </a:tc>
                <a:tc>
                  <a:txBody>
                    <a:bodyPr/>
                    <a:lstStyle/>
                    <a:p>
                      <a:pPr defTabSz="457200">
                        <a:defRPr sz="1800"/>
                      </a:pPr>
                      <a:r>
                        <a:rPr sz="4000" b="1"/>
                        <a:t>*%</a:t>
                      </a:r>
                    </a:p>
                  </a:txBody>
                  <a:tcPr marL="50800" marR="50800" marT="50800" marB="50800" anchor="ctr" horzOverflow="overflow">
                    <a:lnB w="38100">
                      <a:solidFill>
                        <a:srgbClr val="000000"/>
                      </a:solidFill>
                      <a:miter lim="400000"/>
                    </a:lnB>
                    <a:noFill/>
                  </a:tcPr>
                </a:tc>
                <a:extLst>
                  <a:ext uri="{0D108BD9-81ED-4DB2-BD59-A6C34878D82A}">
                    <a16:rowId xmlns:a16="http://schemas.microsoft.com/office/drawing/2014/main" val="10004"/>
                  </a:ext>
                </a:extLst>
              </a:tr>
              <a:tr h="957688">
                <a:tc>
                  <a:txBody>
                    <a:bodyPr/>
                    <a:lstStyle/>
                    <a:p>
                      <a:pPr defTabSz="457200">
                        <a:defRPr sz="1800"/>
                      </a:pPr>
                      <a:r>
                        <a:rPr sz="3400" b="1">
                          <a:solidFill>
                            <a:srgbClr val="F78C22"/>
                          </a:solidFill>
                        </a:rPr>
                        <a:t>ONLY ONE OPTION OFFERED</a:t>
                      </a:r>
                    </a:p>
                  </a:txBody>
                  <a:tcPr marL="50800" marR="50800" marT="50800" marB="50800" anchor="ctr" horzOverflow="overflow">
                    <a:lnT w="38100">
                      <a:solidFill>
                        <a:srgbClr val="000000"/>
                      </a:solidFill>
                      <a:miter lim="400000"/>
                    </a:lnT>
                    <a:noFill/>
                  </a:tcPr>
                </a:tc>
                <a:tc>
                  <a:txBody>
                    <a:bodyPr/>
                    <a:lstStyle/>
                    <a:p>
                      <a:pPr defTabSz="457200">
                        <a:defRPr sz="1800"/>
                      </a:pPr>
                      <a:r>
                        <a:rPr sz="4000" b="1">
                          <a:solidFill>
                            <a:srgbClr val="F78C22"/>
                          </a:solidFill>
                        </a:rPr>
                        <a:t>72%</a:t>
                      </a:r>
                    </a:p>
                  </a:txBody>
                  <a:tcPr marL="50800" marR="50800" marT="50800" marB="50800" anchor="ctr" horzOverflow="overflow">
                    <a:lnT w="38100">
                      <a:solidFill>
                        <a:srgbClr val="000000"/>
                      </a:solidFill>
                      <a:miter lim="400000"/>
                    </a:lnT>
                    <a:noFill/>
                  </a:tcPr>
                </a:tc>
                <a:tc>
                  <a:txBody>
                    <a:bodyPr/>
                    <a:lstStyle/>
                    <a:p>
                      <a:pPr defTabSz="457200">
                        <a:defRPr sz="1800"/>
                      </a:pPr>
                      <a:r>
                        <a:rPr sz="4000" b="1">
                          <a:solidFill>
                            <a:srgbClr val="F78C22"/>
                          </a:solidFill>
                        </a:rPr>
                        <a:t>72%</a:t>
                      </a:r>
                    </a:p>
                  </a:txBody>
                  <a:tcPr marL="50800" marR="50800" marT="50800" marB="50800" anchor="ctr" horzOverflow="overflow">
                    <a:lnT w="38100">
                      <a:solidFill>
                        <a:srgbClr val="000000"/>
                      </a:solidFill>
                      <a:miter lim="400000"/>
                    </a:lnT>
                    <a:noFill/>
                  </a:tcPr>
                </a:tc>
                <a:tc>
                  <a:txBody>
                    <a:bodyPr/>
                    <a:lstStyle/>
                    <a:p>
                      <a:pPr defTabSz="457200">
                        <a:defRPr sz="1800"/>
                      </a:pPr>
                      <a:r>
                        <a:rPr sz="4000" b="1">
                          <a:solidFill>
                            <a:srgbClr val="F78C22"/>
                          </a:solidFill>
                        </a:rPr>
                        <a:t>71%</a:t>
                      </a:r>
                    </a:p>
                  </a:txBody>
                  <a:tcPr marL="50800" marR="50800" marT="50800" marB="50800" anchor="ctr" horzOverflow="overflow">
                    <a:lnT w="38100">
                      <a:solidFill>
                        <a:srgbClr val="000000"/>
                      </a:solidFill>
                      <a:miter lim="400000"/>
                    </a:lnT>
                    <a:noFill/>
                  </a:tcPr>
                </a:tc>
                <a:tc>
                  <a:txBody>
                    <a:bodyPr/>
                    <a:lstStyle/>
                    <a:p>
                      <a:pPr defTabSz="457200">
                        <a:defRPr sz="1800"/>
                      </a:pPr>
                      <a:r>
                        <a:rPr sz="4000" b="1">
                          <a:solidFill>
                            <a:srgbClr val="F78C22"/>
                          </a:solidFill>
                        </a:rPr>
                        <a:t>73%</a:t>
                      </a:r>
                    </a:p>
                  </a:txBody>
                  <a:tcPr marL="50800" marR="50800" marT="50800" marB="50800" anchor="ctr" horzOverflow="overflow">
                    <a:lnT w="38100">
                      <a:solidFill>
                        <a:srgbClr val="000000"/>
                      </a:solidFill>
                      <a:miter lim="400000"/>
                    </a:lnT>
                    <a:noFill/>
                  </a:tcPr>
                </a:tc>
                <a:tc>
                  <a:txBody>
                    <a:bodyPr/>
                    <a:lstStyle/>
                    <a:p>
                      <a:pPr defTabSz="457200">
                        <a:defRPr sz="1800"/>
                      </a:pPr>
                      <a:r>
                        <a:rPr sz="4000" b="1">
                          <a:solidFill>
                            <a:srgbClr val="F78C22"/>
                          </a:solidFill>
                        </a:rPr>
                        <a:t>75%</a:t>
                      </a:r>
                    </a:p>
                  </a:txBody>
                  <a:tcPr marL="50800" marR="50800" marT="50800" marB="50800" anchor="ctr" horzOverflow="overflow">
                    <a:lnT w="38100">
                      <a:solidFill>
                        <a:srgbClr val="000000"/>
                      </a:solidFill>
                      <a:miter lim="400000"/>
                    </a:lnT>
                    <a:noFill/>
                  </a:tcPr>
                </a:tc>
                <a:extLst>
                  <a:ext uri="{0D108BD9-81ED-4DB2-BD59-A6C34878D82A}">
                    <a16:rowId xmlns:a16="http://schemas.microsoft.com/office/drawing/2014/main" val="10005"/>
                  </a:ext>
                </a:extLst>
              </a:tr>
              <a:tr h="957688">
                <a:tc>
                  <a:txBody>
                    <a:bodyPr/>
                    <a:lstStyle/>
                    <a:p>
                      <a:pPr defTabSz="457200">
                        <a:defRPr sz="1800"/>
                      </a:pPr>
                      <a:r>
                        <a:rPr sz="3400" b="1">
                          <a:solidFill>
                            <a:srgbClr val="5ABF59"/>
                          </a:solidFill>
                        </a:rPr>
                        <a:t>MULTIPLE OPTIONS OFFERED</a:t>
                      </a:r>
                    </a:p>
                  </a:txBody>
                  <a:tcPr marL="50800" marR="50800" marT="50800" marB="50800" anchor="ctr" horzOverflow="overflow">
                    <a:noFill/>
                  </a:tcPr>
                </a:tc>
                <a:tc>
                  <a:txBody>
                    <a:bodyPr/>
                    <a:lstStyle/>
                    <a:p>
                      <a:pPr defTabSz="457200">
                        <a:defRPr sz="1800"/>
                      </a:pPr>
                      <a:r>
                        <a:rPr sz="4000" b="1">
                          <a:solidFill>
                            <a:srgbClr val="5ABF59"/>
                          </a:solidFill>
                        </a:rPr>
                        <a:t>28%</a:t>
                      </a:r>
                    </a:p>
                  </a:txBody>
                  <a:tcPr marL="50800" marR="50800" marT="50800" marB="50800" anchor="ctr" horzOverflow="overflow">
                    <a:noFill/>
                  </a:tcPr>
                </a:tc>
                <a:tc>
                  <a:txBody>
                    <a:bodyPr/>
                    <a:lstStyle/>
                    <a:p>
                      <a:pPr defTabSz="457200">
                        <a:defRPr sz="1800"/>
                      </a:pPr>
                      <a:r>
                        <a:rPr sz="4000" b="1">
                          <a:solidFill>
                            <a:srgbClr val="5ABF59"/>
                          </a:solidFill>
                        </a:rPr>
                        <a:t>28%</a:t>
                      </a:r>
                    </a:p>
                  </a:txBody>
                  <a:tcPr marL="50800" marR="50800" marT="50800" marB="50800" anchor="ctr" horzOverflow="overflow">
                    <a:noFill/>
                  </a:tcPr>
                </a:tc>
                <a:tc>
                  <a:txBody>
                    <a:bodyPr/>
                    <a:lstStyle/>
                    <a:p>
                      <a:pPr defTabSz="457200">
                        <a:defRPr sz="1800"/>
                      </a:pPr>
                      <a:r>
                        <a:rPr sz="4000" b="1">
                          <a:solidFill>
                            <a:srgbClr val="5ABF59"/>
                          </a:solidFill>
                        </a:rPr>
                        <a:t>29%</a:t>
                      </a:r>
                    </a:p>
                  </a:txBody>
                  <a:tcPr marL="50800" marR="50800" marT="50800" marB="50800" anchor="ctr" horzOverflow="overflow">
                    <a:noFill/>
                  </a:tcPr>
                </a:tc>
                <a:tc>
                  <a:txBody>
                    <a:bodyPr/>
                    <a:lstStyle/>
                    <a:p>
                      <a:pPr defTabSz="457200">
                        <a:defRPr sz="1800"/>
                      </a:pPr>
                      <a:r>
                        <a:rPr sz="4000" b="1">
                          <a:solidFill>
                            <a:srgbClr val="5ABF59"/>
                          </a:solidFill>
                        </a:rPr>
                        <a:t>27%</a:t>
                      </a:r>
                    </a:p>
                  </a:txBody>
                  <a:tcPr marL="50800" marR="50800" marT="50800" marB="50800" anchor="ctr" horzOverflow="overflow">
                    <a:noFill/>
                  </a:tcPr>
                </a:tc>
                <a:tc>
                  <a:txBody>
                    <a:bodyPr/>
                    <a:lstStyle/>
                    <a:p>
                      <a:pPr defTabSz="457200">
                        <a:defRPr sz="1800"/>
                      </a:pPr>
                      <a:r>
                        <a:rPr sz="4000" b="1">
                          <a:solidFill>
                            <a:srgbClr val="5ABF59"/>
                          </a:solidFill>
                        </a:rPr>
                        <a:t>25%</a:t>
                      </a:r>
                    </a:p>
                  </a:txBody>
                  <a:tcPr marL="50800" marR="50800" marT="50800" marB="50800" anchor="ctr" horzOverflow="overflow">
                    <a:noFill/>
                  </a:tcPr>
                </a:tc>
                <a:extLst>
                  <a:ext uri="{0D108BD9-81ED-4DB2-BD59-A6C34878D82A}">
                    <a16:rowId xmlns:a16="http://schemas.microsoft.com/office/drawing/2014/main" val="10006"/>
                  </a:ext>
                </a:extLst>
              </a:tr>
            </a:tbl>
          </a:graphicData>
        </a:graphic>
      </p:graphicFrame>
      <p:sp>
        <p:nvSpPr>
          <p:cNvPr id="124" name="Q. What options is your child’s school currently offering for ways your child could attend school? Please select all options that your child’s school is offering, regardless of how your child is currently attending school."/>
          <p:cNvSpPr txBox="1"/>
          <p:nvPr/>
        </p:nvSpPr>
        <p:spPr>
          <a:xfrm>
            <a:off x="1123920" y="2629204"/>
            <a:ext cx="22098001"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p>
            <a:pPr algn="l" defTabSz="566674">
              <a:defRPr sz="3104" b="1">
                <a:latin typeface="Exo 2"/>
                <a:ea typeface="Exo 2"/>
                <a:cs typeface="Exo 2"/>
                <a:sym typeface="Exo 2"/>
              </a:defRPr>
            </a:pPr>
            <a:r>
              <a:t>Q. What options is your child’s school currently offering for ways your child could attend school? Please select all options that your child’s school is </a:t>
            </a:r>
            <a:r>
              <a:rPr u="sng"/>
              <a:t>offering,</a:t>
            </a:r>
            <a:r>
              <a:t> regardless of how your child is currently attending school.</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arents Of Color More Likely To Choose Remote Learning"/>
          <p:cNvSpPr txBox="1">
            <a:spLocks noGrp="1"/>
          </p:cNvSpPr>
          <p:nvPr>
            <p:ph type="title"/>
          </p:nvPr>
        </p:nvSpPr>
        <p:spPr>
          <a:prstGeom prst="rect">
            <a:avLst/>
          </a:prstGeom>
        </p:spPr>
        <p:txBody>
          <a:bodyPr>
            <a:normAutofit fontScale="90000"/>
          </a:bodyPr>
          <a:lstStyle>
            <a:lvl1pPr defTabSz="473201">
              <a:defRPr sz="6318"/>
            </a:lvl1pPr>
          </a:lstStyle>
          <a:p>
            <a:r>
              <a:t>Parents Of Color More Likely To Choose Remote Learning</a:t>
            </a:r>
          </a:p>
        </p:txBody>
      </p:sp>
      <p:pic>
        <p:nvPicPr>
          <p:cNvPr id="127"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28" name="Slide Number"/>
          <p:cNvSpPr txBox="1">
            <a:spLocks noGrp="1"/>
          </p:cNvSpPr>
          <p:nvPr>
            <p:ph type="sldNum" sz="quarter" idx="2"/>
          </p:nvPr>
        </p:nvSpPr>
        <p:spPr>
          <a:xfrm>
            <a:off x="22871023" y="12065000"/>
            <a:ext cx="31163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129"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130" name="Q. How is your child currently attending school?…"/>
          <p:cNvSpPr txBox="1"/>
          <p:nvPr/>
        </p:nvSpPr>
        <p:spPr>
          <a:xfrm>
            <a:off x="1143000" y="2226051"/>
            <a:ext cx="22098000" cy="1356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p>
            <a:pPr algn="l" defTabSz="496570">
              <a:defRPr sz="2720" b="1">
                <a:latin typeface="Exo 2"/>
                <a:ea typeface="Exo 2"/>
                <a:cs typeface="Exo 2"/>
                <a:sym typeface="Exo 2"/>
              </a:defRPr>
            </a:pPr>
            <a:r>
              <a:t>Q. How is your child currently attending school?</a:t>
            </a:r>
          </a:p>
          <a:p>
            <a:pPr algn="l" defTabSz="496570">
              <a:defRPr sz="2720" b="1">
                <a:latin typeface="Exo 2"/>
                <a:ea typeface="Exo 2"/>
                <a:cs typeface="Exo 2"/>
                <a:sym typeface="Exo 2"/>
              </a:defRPr>
            </a:pPr>
            <a:r>
              <a:t>Q. Now, if your child’s school were to allow you to choose ANY of these ways for your child to attend school for the rest of this school year, which would you choose?</a:t>
            </a:r>
          </a:p>
        </p:txBody>
      </p:sp>
      <p:sp>
        <p:nvSpPr>
          <p:cNvPr id="139" name="Note: “Something else” and “Unsure” about what they would choose not shown above."/>
          <p:cNvSpPr txBox="1"/>
          <p:nvPr/>
        </p:nvSpPr>
        <p:spPr>
          <a:xfrm>
            <a:off x="4995495" y="11983903"/>
            <a:ext cx="14393010" cy="673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defRPr sz="2400">
                <a:solidFill>
                  <a:srgbClr val="A7ADB5"/>
                </a:solidFill>
                <a:latin typeface="Exo 2"/>
                <a:ea typeface="Exo 2"/>
                <a:cs typeface="Exo 2"/>
                <a:sym typeface="Exo 2"/>
              </a:defRPr>
            </a:lvl1pPr>
          </a:lstStyle>
          <a:p>
            <a:r>
              <a:t>Note: “Something else” and “Unsure” about what they would choose not shown above.</a:t>
            </a:r>
          </a:p>
        </p:txBody>
      </p:sp>
      <p:pic>
        <p:nvPicPr>
          <p:cNvPr id="2" name="Picture 1">
            <a:extLst>
              <a:ext uri="{FF2B5EF4-FFF2-40B4-BE49-F238E27FC236}">
                <a16:creationId xmlns:a16="http://schemas.microsoft.com/office/drawing/2014/main" id="{5934A85A-DE42-2344-8444-DAA1F0B67C99}"/>
              </a:ext>
            </a:extLst>
          </p:cNvPr>
          <p:cNvPicPr>
            <a:picLocks noChangeAspect="1"/>
          </p:cNvPicPr>
          <p:nvPr/>
        </p:nvPicPr>
        <p:blipFill>
          <a:blip r:embed="rId4"/>
          <a:stretch>
            <a:fillRect/>
          </a:stretch>
        </p:blipFill>
        <p:spPr>
          <a:xfrm>
            <a:off x="262056" y="3698329"/>
            <a:ext cx="23012400" cy="783590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42" name="Slide Number"/>
          <p:cNvSpPr txBox="1">
            <a:spLocks noGrp="1"/>
          </p:cNvSpPr>
          <p:nvPr>
            <p:ph type="sldNum" sz="quarter" idx="2"/>
          </p:nvPr>
        </p:nvSpPr>
        <p:spPr>
          <a:xfrm>
            <a:off x="22856545" y="12065000"/>
            <a:ext cx="34058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pic>
        <p:nvPicPr>
          <p:cNvPr id="143"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144" name="Q. How is your child currently attending school?…"/>
          <p:cNvSpPr txBox="1"/>
          <p:nvPr/>
        </p:nvSpPr>
        <p:spPr>
          <a:xfrm>
            <a:off x="1143000" y="2530851"/>
            <a:ext cx="22098000" cy="1356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p>
            <a:pPr algn="l" defTabSz="496570">
              <a:defRPr sz="2720" b="1">
                <a:latin typeface="Exo 2"/>
                <a:ea typeface="Exo 2"/>
                <a:cs typeface="Exo 2"/>
                <a:sym typeface="Exo 2"/>
              </a:defRPr>
            </a:pPr>
            <a:r>
              <a:t>Q. How is your child currently attending school?</a:t>
            </a:r>
          </a:p>
          <a:p>
            <a:pPr algn="l" defTabSz="496570">
              <a:defRPr sz="2720" b="1">
                <a:latin typeface="Exo 2"/>
                <a:ea typeface="Exo 2"/>
                <a:cs typeface="Exo 2"/>
                <a:sym typeface="Exo 2"/>
              </a:defRPr>
            </a:pPr>
            <a:r>
              <a:t>Q. Now, if your child’s school were to allow you to choose ANY of these ways for your child to attend school for the rest of this school year, which would you choose?</a:t>
            </a:r>
          </a:p>
        </p:txBody>
      </p:sp>
      <p:sp>
        <p:nvSpPr>
          <p:cNvPr id="152" name="Most Would Choose To Have Child Continue Attending The Way They Are Currently, But Those Doing Hybrid Learning Less Content"/>
          <p:cNvSpPr txBox="1">
            <a:spLocks noGrp="1"/>
          </p:cNvSpPr>
          <p:nvPr>
            <p:ph type="title"/>
          </p:nvPr>
        </p:nvSpPr>
        <p:spPr>
          <a:prstGeom prst="rect">
            <a:avLst/>
          </a:prstGeom>
        </p:spPr>
        <p:txBody>
          <a:bodyPr>
            <a:normAutofit fontScale="90000"/>
          </a:bodyPr>
          <a:lstStyle>
            <a:lvl1pPr defTabSz="408940">
              <a:defRPr sz="5460"/>
            </a:lvl1pPr>
          </a:lstStyle>
          <a:p>
            <a:r>
              <a:t>Most Would Choose To Have Child Continue Attending The Way They Are Currently, But Those Doing Hybrid Learning Less Content</a:t>
            </a:r>
          </a:p>
        </p:txBody>
      </p:sp>
      <p:sp>
        <p:nvSpPr>
          <p:cNvPr id="153" name="Note: “Something else” and “Unsure” about what they would choose not shown above."/>
          <p:cNvSpPr txBox="1"/>
          <p:nvPr/>
        </p:nvSpPr>
        <p:spPr>
          <a:xfrm>
            <a:off x="4995495" y="11983903"/>
            <a:ext cx="14393010" cy="673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defRPr sz="2400">
                <a:solidFill>
                  <a:srgbClr val="A7ADB5"/>
                </a:solidFill>
                <a:latin typeface="Exo 2"/>
                <a:ea typeface="Exo 2"/>
                <a:cs typeface="Exo 2"/>
                <a:sym typeface="Exo 2"/>
              </a:defRPr>
            </a:lvl1pPr>
          </a:lstStyle>
          <a:p>
            <a:r>
              <a:t>Note: “Something else” and “Unsure” about what they would choose not shown above.</a:t>
            </a:r>
          </a:p>
        </p:txBody>
      </p:sp>
      <p:pic>
        <p:nvPicPr>
          <p:cNvPr id="2" name="Picture 1">
            <a:extLst>
              <a:ext uri="{FF2B5EF4-FFF2-40B4-BE49-F238E27FC236}">
                <a16:creationId xmlns:a16="http://schemas.microsoft.com/office/drawing/2014/main" id="{CF4A59E7-2211-E04D-A0C0-970C7C337952}"/>
              </a:ext>
            </a:extLst>
          </p:cNvPr>
          <p:cNvPicPr>
            <a:picLocks noChangeAspect="1"/>
          </p:cNvPicPr>
          <p:nvPr/>
        </p:nvPicPr>
        <p:blipFill>
          <a:blip r:embed="rId4"/>
          <a:stretch>
            <a:fillRect/>
          </a:stretch>
        </p:blipFill>
        <p:spPr>
          <a:xfrm>
            <a:off x="379918" y="3778092"/>
            <a:ext cx="22999700" cy="7899400"/>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achers Most Common And Most Trusted Source Of Info"/>
          <p:cNvSpPr txBox="1">
            <a:spLocks noGrp="1"/>
          </p:cNvSpPr>
          <p:nvPr>
            <p:ph type="title"/>
          </p:nvPr>
        </p:nvSpPr>
        <p:spPr>
          <a:prstGeom prst="rect">
            <a:avLst/>
          </a:prstGeom>
        </p:spPr>
        <p:txBody>
          <a:bodyPr>
            <a:normAutofit fontScale="90000"/>
          </a:bodyPr>
          <a:lstStyle>
            <a:lvl1pPr defTabSz="473201">
              <a:defRPr sz="6318"/>
            </a:lvl1pPr>
          </a:lstStyle>
          <a:p>
            <a:r>
              <a:t>Teachers Most Common And Most Trusted Source Of Info</a:t>
            </a:r>
          </a:p>
        </p:txBody>
      </p:sp>
      <p:pic>
        <p:nvPicPr>
          <p:cNvPr id="156"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57" name="Slide Number"/>
          <p:cNvSpPr txBox="1">
            <a:spLocks noGrp="1"/>
          </p:cNvSpPr>
          <p:nvPr>
            <p:ph type="sldNum" sz="quarter" idx="2"/>
          </p:nvPr>
        </p:nvSpPr>
        <p:spPr>
          <a:xfrm>
            <a:off x="22861879" y="12065000"/>
            <a:ext cx="32992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pic>
        <p:nvPicPr>
          <p:cNvPr id="158"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159" name="Q. From whom do you most often hear updates and information about what is going on at your child’s school?…"/>
          <p:cNvSpPr txBox="1"/>
          <p:nvPr/>
        </p:nvSpPr>
        <p:spPr>
          <a:xfrm>
            <a:off x="1143000" y="1995944"/>
            <a:ext cx="22098000"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fontScale="92500"/>
          </a:bodyPr>
          <a:lstStyle/>
          <a:p>
            <a:pPr algn="l" defTabSz="549148">
              <a:defRPr sz="3384" b="1">
                <a:latin typeface="Exo 2"/>
                <a:ea typeface="Exo 2"/>
                <a:cs typeface="Exo 2"/>
                <a:sym typeface="Exo 2"/>
              </a:defRPr>
            </a:pPr>
            <a:r>
              <a:t>Q. From whom do you most often hear updates and information about what is going on at your child’s school?</a:t>
            </a:r>
          </a:p>
          <a:p>
            <a:pPr algn="l" defTabSz="549148">
              <a:defRPr sz="3384" b="1">
                <a:latin typeface="Exo 2"/>
                <a:ea typeface="Exo 2"/>
                <a:cs typeface="Exo 2"/>
                <a:sym typeface="Exo 2"/>
              </a:defRPr>
            </a:pPr>
            <a:r>
              <a:t>Q. Who do you trust most to give an honest assessment of what is going on at your child’s school?</a:t>
            </a:r>
          </a:p>
        </p:txBody>
      </p:sp>
      <p:pic>
        <p:nvPicPr>
          <p:cNvPr id="2" name="Picture 1">
            <a:extLst>
              <a:ext uri="{FF2B5EF4-FFF2-40B4-BE49-F238E27FC236}">
                <a16:creationId xmlns:a16="http://schemas.microsoft.com/office/drawing/2014/main" id="{427A369B-C09B-8B44-B41A-4F81D0D20AAC}"/>
              </a:ext>
            </a:extLst>
          </p:cNvPr>
          <p:cNvPicPr>
            <a:picLocks noChangeAspect="1"/>
          </p:cNvPicPr>
          <p:nvPr/>
        </p:nvPicPr>
        <p:blipFill>
          <a:blip r:embed="rId4"/>
          <a:stretch>
            <a:fillRect/>
          </a:stretch>
        </p:blipFill>
        <p:spPr>
          <a:xfrm>
            <a:off x="1148264" y="3339627"/>
            <a:ext cx="23291800" cy="8597900"/>
          </a:xfrm>
          <a:prstGeom prst="rect">
            <a:avLst/>
          </a:prstGeom>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Exo 2 Black"/>
        <a:ea typeface="Exo 2 Black"/>
        <a:cs typeface="Exo 2 Black"/>
      </a:majorFont>
      <a:minorFont>
        <a:latin typeface="Exo 2 Light"/>
        <a:ea typeface="Exo 2 Light"/>
        <a:cs typeface="Exo 2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Exo 2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Exo 2 Black"/>
        <a:ea typeface="Exo 2 Black"/>
        <a:cs typeface="Exo 2 Black"/>
      </a:majorFont>
      <a:minorFont>
        <a:latin typeface="Exo 2 Light"/>
        <a:ea typeface="Exo 2 Light"/>
        <a:cs typeface="Exo 2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Exo 2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TotalTime>
  <Words>2890</Words>
  <Application>Microsoft Office PowerPoint</Application>
  <PresentationFormat>Custom</PresentationFormat>
  <Paragraphs>367</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Exo 2 Black</vt:lpstr>
      <vt:lpstr>Exo 2 Extra Bold</vt:lpstr>
      <vt:lpstr>Exo 2</vt:lpstr>
      <vt:lpstr>Exo 2 Light</vt:lpstr>
      <vt:lpstr>White</vt:lpstr>
      <vt:lpstr>National Parents Union Survey Of K–12  Public School Parents  October 2020</vt:lpstr>
      <vt:lpstr>Methodology</vt:lpstr>
      <vt:lpstr>Parents’ Experiences And Views  On Their Child’s School</vt:lpstr>
      <vt:lpstr>Most Offered Remote Learning Option</vt:lpstr>
      <vt:lpstr>Over Half Have Child Currently Attending Only Remotely Or Online,  Somewhat Fewer Would Choose To Continue Remote Learning </vt:lpstr>
      <vt:lpstr>Most Parents Only Offered One Option; Only Slight Differences Between White Parents And Parents Of Color In Specific Options</vt:lpstr>
      <vt:lpstr>Parents Of Color More Likely To Choose Remote Learning</vt:lpstr>
      <vt:lpstr>Most Would Choose To Have Child Continue Attending The Way They Are Currently, But Those Doing Hybrid Learning Less Content</vt:lpstr>
      <vt:lpstr>Teachers Most Common And Most Trusted Source Of Info</vt:lpstr>
      <vt:lpstr>Less Than Half Have Had Conversation About Child’s Academic Performance, And Fewer Have Been Asked How They Felt About Their Child’s Learning </vt:lpstr>
      <vt:lpstr>Only Small Differences By Race/Ethnicity</vt:lpstr>
      <vt:lpstr>Parents Whose Child Is Doing Remote Or Hybrid Learning More Likely To Say School Should Be Doing More To Engage Parents</vt:lpstr>
      <vt:lpstr>More Than 4 In 10 Hispanic Parents Feel Their Child’s School Should Be Doing More To Engage Parents </vt:lpstr>
      <vt:lpstr>Parents Whose Child Is Doing Remote Or Hybrid Learning Less Likely To Rate Education Quality Positively</vt:lpstr>
      <vt:lpstr>Smaller Differences By Race/Ethnicity In Rating Quality</vt:lpstr>
      <vt:lpstr>Parents Least Positive About How Schools Are Doing Providing Personalized Learning And Resources For Mental Health And Emotional Wellbeing </vt:lpstr>
      <vt:lpstr>School Resources For Students’ Mental Health And Emotional Wellbeing Ranked Lowest Last Month As Well </vt:lpstr>
      <vt:lpstr>Parents Of Child Doing Remote Or Hybrid Learning Give Less Positive Ratings Of All Aspects Of School Performance </vt:lpstr>
      <vt:lpstr>Consistent With Last Month, Plurality Feel Their Child Learning Same Amount, But More Than A Third Feel They Are Learning Less</vt:lpstr>
      <vt:lpstr>Parents Whose Child Is Doing Remote Or Hybrid Learning More Likely To Feel Their Child Is Learning Less </vt:lpstr>
      <vt:lpstr>Similar Shares Of White, Black, And Hispanic Parents Feel Child Is Learning Less Than They Normally Would</vt:lpstr>
      <vt:lpstr>4 In 10 Parents With Incomes Under $50K Say Their Child Is Learning Less Than They Normally Would</vt:lpstr>
      <vt:lpstr>Parents Whose Child Has A Disability More Likely To Report  Child Is Learning Different Amount, And Plurality Say They Are Learning Less</vt:lpstr>
      <vt:lpstr>Views On Current Situation  And Rethinking Education</vt:lpstr>
      <vt:lpstr>Black And Hispanic Parents Somewhat More Likely To Support Statewide Testing This Year</vt:lpstr>
      <vt:lpstr>Majority Continue To Say Providing Access To High-Quality Remote Learning Should Be Priority </vt:lpstr>
      <vt:lpstr>Most Parents Say Schools Should Continue Providing Remote Learning Options In Future Years After The Pandemic Is Over</vt:lpstr>
      <vt:lpstr>More Than 6 In 10 Say Schools Should Focus On Rethinking Education And Coming Up With New Ways To Teach </vt:lpstr>
      <vt:lpstr>Around Two-Thirds Rate K-12 Public Schools In US Positively</vt:lpstr>
      <vt:lpstr>Parents Rate Quality Of Education In K-12 Public Schools In General Less Positively Than Their Own Child’s School </vt:lpstr>
      <vt:lpstr>Three Quarters Would Support Establishing A Right To Quality Public Education As A Civil Right </vt:lpstr>
      <vt:lpstr>Most Parents Supportive Of School Choice</vt:lpstr>
      <vt:lpstr>Parents Rate Reading, Writing, and Communication Skills As Most Important, Followed By Critical Thinking Skills, Life Skills, And Career Skills</vt:lpstr>
      <vt:lpstr>Views On Disciplinary Policies  And Racial Inequality </vt:lpstr>
      <vt:lpstr>Nearly Half Think School Disciplinary Policies And How Students Are Offered Opportunity For Advanced Classes Contribute To Greater Inequality</vt:lpstr>
      <vt:lpstr>Black Parents Most Likely To Say Disciplinary Policies Contribute To Greater Inequality For Students Of Color </vt:lpstr>
      <vt:lpstr>6 In 10 Black And Hispanic Parents Say How Students Are Offered Opportunity To Take Advanced Classes Contributes To Inequality </vt:lpstr>
      <vt:lpstr>Smaller Differences On Attendance Policies, But Black And Hispanic Parents Still More Likely To Say Such Policies Contribute To Inequality</vt:lpstr>
      <vt:lpstr>Most Parents Say Schools Should Rely Less On School Police Officers In Disciplinary Situations, Including 3 In 4 Black Parents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Parents Union Survey Of K–12  Public School Parents  October 2020</dc:title>
  <dc:creator>PLT</dc:creator>
  <cp:lastModifiedBy>Peri Lynn Turnbull</cp:lastModifiedBy>
  <cp:revision>7</cp:revision>
  <dcterms:modified xsi:type="dcterms:W3CDTF">2020-11-05T16:53:10Z</dcterms:modified>
</cp:coreProperties>
</file>